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53" r:id="rId2"/>
    <p:sldId id="320" r:id="rId3"/>
    <p:sldId id="327" r:id="rId4"/>
    <p:sldId id="328" r:id="rId5"/>
    <p:sldId id="331" r:id="rId6"/>
    <p:sldId id="355" r:id="rId7"/>
    <p:sldId id="357" r:id="rId8"/>
    <p:sldId id="321" r:id="rId9"/>
    <p:sldId id="322" r:id="rId10"/>
    <p:sldId id="323" r:id="rId11"/>
    <p:sldId id="318" r:id="rId12"/>
    <p:sldId id="333" r:id="rId13"/>
    <p:sldId id="299" r:id="rId14"/>
    <p:sldId id="300" r:id="rId15"/>
    <p:sldId id="301" r:id="rId16"/>
    <p:sldId id="302" r:id="rId17"/>
    <p:sldId id="356" r:id="rId18"/>
    <p:sldId id="303" r:id="rId19"/>
    <p:sldId id="304" r:id="rId20"/>
    <p:sldId id="305" r:id="rId21"/>
    <p:sldId id="358" r:id="rId22"/>
    <p:sldId id="306" r:id="rId23"/>
    <p:sldId id="307" r:id="rId24"/>
    <p:sldId id="334" r:id="rId25"/>
    <p:sldId id="336" r:id="rId26"/>
    <p:sldId id="337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86" autoAdjust="0"/>
  </p:normalViewPr>
  <p:slideViewPr>
    <p:cSldViewPr>
      <p:cViewPr varScale="1">
        <p:scale>
          <a:sx n="60" d="100"/>
          <a:sy n="60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4E282-2721-4405-95C8-8BCA5EF23D67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9632B-1531-4633-BAA6-254D3AE64C3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ADA04E-C7F0-4909-BCD0-8BABE9DD99FC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126D1-0114-4860-B65E-14F7416B021C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27110D-B408-4A76-B0E0-B9805C40D5AF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4C727E-EDBE-4FE7-A987-22126C94DAB5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82F9EF-A735-49BC-818B-89E77DF98467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80A70F-DD0F-47E2-B70A-B881FEF37EEA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98F1A9-4278-4F96-BDA4-058C1AB03954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90B9A6-A4DC-4484-9253-0EB763A99FA2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9210EC-7615-46F8-B7BE-89D629B75FD7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866A09-8732-4251-852D-F68702B01CA4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866A09-8732-4251-852D-F68702B01CA4}" type="slidenum">
              <a:rPr lang="hr-HR" smtClean="0"/>
              <a:pPr>
                <a:defRPr/>
              </a:pPr>
              <a:t>24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81170D-B655-4ED7-B037-868B09FBBE8F}" type="slidenum">
              <a:rPr lang="hr-HR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866A09-8732-4251-852D-F68702B01CA4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866A09-8732-4251-852D-F68702B01CA4}" type="slidenum">
              <a:rPr lang="hr-HR" smtClean="0"/>
              <a:pPr>
                <a:defRPr/>
              </a:pPr>
              <a:t>26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D45B36-E452-4235-804A-A999531F9E3A}" type="slidenum">
              <a:rPr lang="hr-HR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D45B36-E452-4235-804A-A999531F9E3A}" type="slidenum">
              <a:rPr lang="hr-HR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53A7D-A1F0-45FD-8276-55D95F16CB03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EC59D7-7857-4FAA-88F0-D5258A89630C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74027E-9E21-4D8B-9130-0E3856B4083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Valuta kliničara</a:t>
            </a:r>
            <a:r>
              <a:rPr lang="hr-HR" baseline="0" dirty="0" smtClean="0"/>
              <a:t> su ljudi – </a:t>
            </a:r>
            <a:r>
              <a:rPr lang="hr-HR" baseline="0" dirty="0" err="1" smtClean="0"/>
              <a:t>preživljenje</a:t>
            </a:r>
            <a:r>
              <a:rPr lang="hr-HR" baseline="0" dirty="0" smtClean="0"/>
              <a:t>, broj recidiva, …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632B-1531-4633-BAA6-254D3AE64C3F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ADA04E-C7F0-4909-BCD0-8BABE9DD99FC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A5A76-4D14-45E7-9930-C727422C1E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7D1214-0FFD-4DB8-9658-EE01EB157F1F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82F68D-2852-4188-9767-3059649B7A1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179887"/>
          </a:xfrm>
        </p:spPr>
        <p:txBody>
          <a:bodyPr/>
          <a:lstStyle/>
          <a:p>
            <a:pPr eaLnBrk="1" hangingPunct="1"/>
            <a:r>
              <a:rPr lang="hr-HR" dirty="0" smtClean="0">
                <a:latin typeface="Calibri" pitchFamily="34" charset="0"/>
                <a:cs typeface="Calibri" pitchFamily="34" charset="0"/>
              </a:rPr>
              <a:t>Ishod označuje je li ili nije bolesnik imao koristi od zdravstvene skrbi koja mu je pružena.</a:t>
            </a:r>
          </a:p>
          <a:p>
            <a:pPr eaLnBrk="1" hangingPunct="1">
              <a:buFont typeface="Wingdings 3" pitchFamily="18" charset="2"/>
              <a:buNone/>
            </a:pPr>
            <a:r>
              <a:rPr lang="hr-HR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eaLnBrk="1" hangingPunct="1"/>
            <a:r>
              <a:rPr lang="hr-HR" dirty="0" smtClean="0">
                <a:latin typeface="Calibri" pitchFamily="34" charset="0"/>
                <a:cs typeface="Calibri" pitchFamily="34" charset="0"/>
              </a:rPr>
              <a:t>Koja je mjera ishoda dobra kao pokazatelj djelotvornosti?</a:t>
            </a:r>
          </a:p>
          <a:p>
            <a:pPr lvl="1"/>
            <a:r>
              <a:rPr lang="hr-HR" dirty="0" smtClean="0">
                <a:latin typeface="Calibri" pitchFamily="34" charset="0"/>
                <a:cs typeface="Calibri" pitchFamily="34" charset="0"/>
              </a:rPr>
              <a:t>Mora biti jasno mjerljiva</a:t>
            </a:r>
          </a:p>
          <a:p>
            <a:pPr lvl="1"/>
            <a:r>
              <a:rPr lang="hr-HR" dirty="0" smtClean="0">
                <a:latin typeface="Calibri" pitchFamily="34" charset="0"/>
                <a:cs typeface="Calibri" pitchFamily="34" charset="0"/>
              </a:rPr>
              <a:t>Mora se jednostavno definirati i odrediti</a:t>
            </a:r>
          </a:p>
          <a:p>
            <a:pPr lvl="1"/>
            <a:r>
              <a:rPr lang="hr-HR" dirty="0" smtClean="0">
                <a:latin typeface="Calibri" pitchFamily="34" charset="0"/>
                <a:cs typeface="Calibri" pitchFamily="34" charset="0"/>
              </a:rPr>
              <a:t>Mora biti se moći standardizirati za potrebe istraživanja</a:t>
            </a:r>
          </a:p>
          <a:p>
            <a:pPr eaLnBrk="1" hangingPunct="1">
              <a:buFont typeface="Wingdings 3" pitchFamily="18" charset="2"/>
              <a:buNone/>
            </a:pPr>
            <a:endParaRPr lang="hr-H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  <a:latin typeface="Calibri" pitchFamily="34" charset="0"/>
                <a:cs typeface="Calibri" pitchFamily="34" charset="0"/>
              </a:rPr>
              <a:t>Što je to mjera ishoda?</a:t>
            </a:r>
            <a:endParaRPr lang="hr-HR" dirty="0">
              <a:solidFill>
                <a:srgbClr val="008FA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116632"/>
            <a:ext cx="8337177" cy="129614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  <a:defRPr/>
            </a:pPr>
            <a:r>
              <a:rPr lang="hr-HR" sz="3200" dirty="0">
                <a:solidFill>
                  <a:srgbClr val="008FAC"/>
                </a:solidFill>
              </a:rPr>
              <a:t>Kako čitamo dokaze (3)?</a:t>
            </a:r>
            <a:r>
              <a:rPr lang="hr-HR" sz="3200" dirty="0">
                <a:latin typeface="Calibri" pitchFamily="34" charset="0"/>
              </a:rPr>
              <a:t/>
            </a:r>
            <a:br>
              <a:rPr lang="hr-HR" sz="3200" dirty="0">
                <a:latin typeface="Calibri" pitchFamily="34" charset="0"/>
              </a:rPr>
            </a:br>
            <a:r>
              <a:rPr lang="hr-HR" sz="3200" dirty="0">
                <a:latin typeface="Calibri" pitchFamily="34" charset="0"/>
              </a:rPr>
              <a:t>To je jedno, isto </a:t>
            </a:r>
            <a:r>
              <a:rPr lang="hr-HR" sz="3200" dirty="0" smtClean="0">
                <a:latin typeface="Calibri" pitchFamily="34" charset="0"/>
              </a:rPr>
              <a:t>ispitivanje!</a:t>
            </a:r>
            <a:endParaRPr lang="en-US" sz="3200" dirty="0" smtClean="0">
              <a:solidFill>
                <a:srgbClr val="008FAC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20" y="1556792"/>
            <a:ext cx="8784975" cy="504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9625" indent="-8096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u="sng" kern="0" dirty="0">
                <a:latin typeface="Calibri" pitchFamily="34" charset="0"/>
              </a:rPr>
              <a:t>A</a:t>
            </a:r>
            <a:r>
              <a:rPr lang="hr-HR" sz="2400" kern="0" dirty="0">
                <a:latin typeface="Calibri" pitchFamily="34" charset="0"/>
              </a:rPr>
              <a:t>: </a:t>
            </a:r>
            <a:r>
              <a:rPr lang="en-US" sz="2400" kern="0" dirty="0">
                <a:latin typeface="Calibri" pitchFamily="34" charset="0"/>
              </a:rPr>
              <a:t> </a:t>
            </a:r>
            <a:r>
              <a:rPr lang="hr-HR" sz="2400" kern="0" dirty="0">
                <a:latin typeface="Calibri" pitchFamily="34" charset="0"/>
              </a:rPr>
              <a:t>	</a:t>
            </a:r>
            <a:r>
              <a:rPr lang="en-US" sz="2400" kern="0" dirty="0">
                <a:latin typeface="Calibri" pitchFamily="34" charset="0"/>
              </a:rPr>
              <a:t>91</a:t>
            </a:r>
            <a:r>
              <a:rPr lang="hr-HR" sz="2400" kern="0" dirty="0">
                <a:latin typeface="Calibri" pitchFamily="34" charset="0"/>
              </a:rPr>
              <a:t>,9</a:t>
            </a:r>
            <a:r>
              <a:rPr lang="en-US" sz="2400" kern="0" dirty="0">
                <a:latin typeface="Calibri" pitchFamily="34" charset="0"/>
              </a:rPr>
              <a:t>%</a:t>
            </a:r>
            <a:r>
              <a:rPr lang="hr-HR" sz="2400" kern="0" dirty="0">
                <a:latin typeface="Calibri" pitchFamily="34" charset="0"/>
              </a:rPr>
              <a:t> bolesnika u skupinu koja je dobivala lijek je preživjelu, u usporedbi</a:t>
            </a:r>
            <a:r>
              <a:rPr lang="en-US" sz="2400" kern="0" dirty="0">
                <a:latin typeface="Calibri" pitchFamily="34" charset="0"/>
              </a:rPr>
              <a:t> </a:t>
            </a:r>
            <a:r>
              <a:rPr lang="hr-HR" sz="2400" kern="0" dirty="0">
                <a:latin typeface="Calibri" pitchFamily="34" charset="0"/>
              </a:rPr>
              <a:t>s 88,5% u skupini koja je dobivala placebo.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r-HR" sz="2400" kern="0" dirty="0">
                <a:latin typeface="Calibri" pitchFamily="34" charset="0"/>
              </a:rPr>
              <a:t>			</a:t>
            </a:r>
            <a:r>
              <a:rPr lang="hr-HR" sz="2400" kern="0" dirty="0" smtClean="0">
                <a:latin typeface="Calibri" pitchFamily="34" charset="0"/>
              </a:rPr>
              <a:t>   </a:t>
            </a:r>
            <a:r>
              <a:rPr lang="hr-HR" sz="2400" kern="0" dirty="0">
                <a:solidFill>
                  <a:srgbClr val="008FAC"/>
                </a:solidFill>
                <a:latin typeface="Calibri" pitchFamily="34" charset="0"/>
              </a:rPr>
              <a:t>EVENT RATE (EER and CER)</a:t>
            </a:r>
            <a:endParaRPr lang="en-US" sz="2400" kern="0" dirty="0">
              <a:solidFill>
                <a:srgbClr val="008FA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hr-HR" sz="2000" kern="0" dirty="0">
              <a:latin typeface="Calibri" pitchFamily="34" charset="0"/>
            </a:endParaRPr>
          </a:p>
          <a:p>
            <a:pPr marL="809625" indent="-8096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u="sng" kern="0" dirty="0">
                <a:latin typeface="Calibri" pitchFamily="34" charset="0"/>
              </a:rPr>
              <a:t>B</a:t>
            </a:r>
            <a:r>
              <a:rPr lang="hr-HR" sz="2400" kern="0" dirty="0">
                <a:latin typeface="Calibri" pitchFamily="34" charset="0"/>
              </a:rPr>
              <a:t>:</a:t>
            </a:r>
            <a:r>
              <a:rPr lang="en-US" sz="2400" kern="0" dirty="0">
                <a:latin typeface="Calibri" pitchFamily="34" charset="0"/>
              </a:rPr>
              <a:t> </a:t>
            </a:r>
            <a:r>
              <a:rPr lang="hr-HR" sz="2400" kern="0" dirty="0">
                <a:latin typeface="Calibri" pitchFamily="34" charset="0"/>
              </a:rPr>
              <a:t>	U bolesnika koji su dobivali lijek došlo je do 30% smanjenja rizika od smrti.</a:t>
            </a:r>
            <a:r>
              <a:rPr lang="en-US" sz="2400" kern="0" dirty="0">
                <a:latin typeface="Calibri" pitchFamily="34" charset="0"/>
              </a:rPr>
              <a:t> </a:t>
            </a:r>
            <a:endParaRPr lang="hr-HR" sz="2400" u="sng" kern="0" dirty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r-HR" sz="2400" kern="0" dirty="0">
                <a:solidFill>
                  <a:srgbClr val="008FAC"/>
                </a:solidFill>
                <a:latin typeface="Calibri" pitchFamily="34" charset="0"/>
              </a:rPr>
              <a:t>			</a:t>
            </a:r>
            <a:r>
              <a:rPr lang="hr-HR" sz="2400" kern="0" dirty="0" smtClean="0">
                <a:solidFill>
                  <a:srgbClr val="008FAC"/>
                </a:solidFill>
                <a:latin typeface="Calibri" pitchFamily="34" charset="0"/>
              </a:rPr>
              <a:t>    RRR</a:t>
            </a:r>
            <a:endParaRPr lang="en-US" sz="2400" kern="0" dirty="0">
              <a:solidFill>
                <a:srgbClr val="008FA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hr-HR" sz="2000" kern="0" dirty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400" u="sng" kern="0" dirty="0">
                <a:latin typeface="Calibri" pitchFamily="34" charset="0"/>
              </a:rPr>
              <a:t>C</a:t>
            </a:r>
            <a:r>
              <a:rPr lang="hr-HR" sz="2400" u="sng" kern="0" dirty="0">
                <a:latin typeface="Calibri" pitchFamily="34" charset="0"/>
              </a:rPr>
              <a:t>:</a:t>
            </a:r>
            <a:r>
              <a:rPr lang="en-US" sz="2400" kern="0" dirty="0">
                <a:latin typeface="Calibri" pitchFamily="34" charset="0"/>
              </a:rPr>
              <a:t> </a:t>
            </a:r>
            <a:r>
              <a:rPr lang="hr-HR" sz="2400" kern="0" dirty="0">
                <a:latin typeface="Calibri" pitchFamily="34" charset="0"/>
              </a:rPr>
              <a:t>		Smrtnost je smanjena za 3,4% u skupini koja je dobivala lijek.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r-HR" sz="2400" kern="0" dirty="0">
                <a:solidFill>
                  <a:srgbClr val="008FAC"/>
                </a:solidFill>
                <a:latin typeface="Calibri" pitchFamily="34" charset="0"/>
              </a:rPr>
              <a:t>			</a:t>
            </a:r>
            <a:r>
              <a:rPr lang="hr-HR" sz="2400" kern="0" dirty="0" smtClean="0">
                <a:solidFill>
                  <a:srgbClr val="008FAC"/>
                </a:solidFill>
                <a:latin typeface="Calibri" pitchFamily="34" charset="0"/>
              </a:rPr>
              <a:t>      ARR</a:t>
            </a:r>
            <a:endParaRPr lang="en-US" sz="2400" kern="0" dirty="0">
              <a:solidFill>
                <a:srgbClr val="008FA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hr-HR" sz="2000" kern="0" dirty="0">
              <a:latin typeface="Calibri" pitchFamily="34" charset="0"/>
            </a:endParaRPr>
          </a:p>
          <a:p>
            <a:pPr marL="895350" indent="-8953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400" u="sng" kern="0" dirty="0">
                <a:latin typeface="Calibri" pitchFamily="34" charset="0"/>
              </a:rPr>
              <a:t>D</a:t>
            </a:r>
            <a:r>
              <a:rPr lang="hr-HR" sz="2400" kern="0" dirty="0">
                <a:latin typeface="Calibri" pitchFamily="34" charset="0"/>
              </a:rPr>
              <a:t>:</a:t>
            </a:r>
            <a:r>
              <a:rPr lang="en-US" sz="2400" kern="0" dirty="0">
                <a:latin typeface="Calibri" pitchFamily="34" charset="0"/>
              </a:rPr>
              <a:t> </a:t>
            </a:r>
            <a:r>
              <a:rPr lang="hr-HR" sz="2400" kern="0" dirty="0">
                <a:latin typeface="Calibri" pitchFamily="34" charset="0"/>
              </a:rPr>
              <a:t>		Jedna se smrt izbjegla na svakih 30 bolesnika koji su liječeni lijekom.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r-HR" sz="2400" kern="0" dirty="0">
                <a:solidFill>
                  <a:srgbClr val="008FAC"/>
                </a:solidFill>
                <a:latin typeface="Calibri" pitchFamily="34" charset="0"/>
              </a:rPr>
              <a:t>			</a:t>
            </a:r>
            <a:r>
              <a:rPr lang="hr-HR" sz="2400" kern="0" dirty="0" smtClean="0">
                <a:solidFill>
                  <a:srgbClr val="008FAC"/>
                </a:solidFill>
                <a:latin typeface="Calibri" pitchFamily="34" charset="0"/>
              </a:rPr>
              <a:t>       NNT </a:t>
            </a:r>
            <a:endParaRPr lang="en-US" sz="2400" kern="0" dirty="0">
              <a:solidFill>
                <a:srgbClr val="008FA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23528" y="2420888"/>
            <a:ext cx="86868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4400" b="1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Treba </a:t>
            </a:r>
            <a:r>
              <a:rPr kumimoji="0" lang="hr-H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pratiti </a:t>
            </a:r>
            <a:r>
              <a:rPr kumimoji="0" lang="hr-H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CA8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ISHOD</a:t>
            </a:r>
            <a:r>
              <a:rPr kumimoji="0" lang="hr-H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, a</a:t>
            </a:r>
            <a:r>
              <a:rPr kumimoji="0" lang="hr-H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hr-H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CA8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NE</a:t>
            </a:r>
            <a:r>
              <a:rPr kumimoji="0" lang="hr-H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hr-H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CA8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MEHANIZAM!!</a:t>
            </a:r>
            <a:endParaRPr kumimoji="0" lang="hr-HR" sz="4400" b="1" i="0" u="none" strike="noStrike" kern="1200" cap="none" spc="0" normalizeH="0" baseline="0" noProof="0" dirty="0">
              <a:ln>
                <a:noFill/>
              </a:ln>
              <a:solidFill>
                <a:srgbClr val="008CA8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179887"/>
          </a:xfrm>
        </p:spPr>
        <p:txBody>
          <a:bodyPr/>
          <a:lstStyle/>
          <a:p>
            <a:r>
              <a:rPr lang="hr-HR" dirty="0" smtClean="0">
                <a:latin typeface="Calibri" pitchFamily="34" charset="0"/>
                <a:cs typeface="Calibri" pitchFamily="34" charset="0"/>
              </a:rPr>
              <a:t>Osoba je došla u </a:t>
            </a:r>
            <a:r>
              <a:rPr lang="hr-HR" sz="3200" dirty="0" smtClean="0">
                <a:latin typeface="Calibri" pitchFamily="34" charset="0"/>
                <a:cs typeface="Calibri" pitchFamily="34" charset="0"/>
              </a:rPr>
              <a:t>kliniku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 sa svježim psećim ugrizom. Ugriz je izgledao čist i liječnik se pitao je li nužno profilaktički dati antibiotik.</a:t>
            </a:r>
          </a:p>
          <a:p>
            <a:pPr eaLnBrk="1" hangingPunct="1">
              <a:buFont typeface="Wingdings 3" pitchFamily="18" charset="2"/>
              <a:buNone/>
            </a:pPr>
            <a:r>
              <a:rPr lang="hr-HR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eaLnBrk="1" hangingPunct="1"/>
            <a:r>
              <a:rPr lang="hr-HR" dirty="0" smtClean="0">
                <a:latin typeface="Calibri" pitchFamily="34" charset="0"/>
                <a:cs typeface="Calibri" pitchFamily="34" charset="0"/>
              </a:rPr>
              <a:t>Pretražio je MEDLINE i naišao na meta-analizu u kojoj se tvrdilo da je prosječna stopa infekcije nakon psećega ugriza 14% i da su antibiotici prepolovili taj rizik.</a:t>
            </a:r>
          </a:p>
          <a:p>
            <a:pPr eaLnBrk="1" hangingPunct="1">
              <a:buFont typeface="Wingdings 3" pitchFamily="18" charset="2"/>
              <a:buNone/>
            </a:pPr>
            <a:endParaRPr lang="hr-H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  <a:latin typeface="Calibri" pitchFamily="34" charset="0"/>
                <a:cs typeface="Calibri" pitchFamily="34" charset="0"/>
              </a:rPr>
              <a:t>EBM primjer - terapija</a:t>
            </a:r>
            <a:endParaRPr lang="hr-HR" dirty="0">
              <a:solidFill>
                <a:srgbClr val="008FA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660525"/>
          </a:xfrm>
        </p:spPr>
        <p:txBody>
          <a:bodyPr/>
          <a:lstStyle/>
          <a:p>
            <a:pPr eaLnBrk="1" hangingPunct="1"/>
            <a:r>
              <a:rPr lang="hr-HR" dirty="0" smtClean="0">
                <a:latin typeface="Calibri" pitchFamily="34" charset="0"/>
                <a:cs typeface="Arial" charset="0"/>
              </a:rPr>
              <a:t>Prosječna stopa infekcije nakon psećega ugriza je 14%. Antibiotici su prepolovili taj rizik.</a:t>
            </a:r>
          </a:p>
          <a:p>
            <a:pPr eaLnBrk="1" hangingPunct="1"/>
            <a:r>
              <a:rPr lang="hr-HR" dirty="0" smtClean="0">
                <a:solidFill>
                  <a:srgbClr val="008FAC"/>
                </a:solidFill>
                <a:latin typeface="Calibri" pitchFamily="34" charset="0"/>
                <a:cs typeface="Arial" charset="0"/>
              </a:rPr>
              <a:t>Prevedeno u ishode:</a:t>
            </a:r>
          </a:p>
          <a:p>
            <a:pPr eaLnBrk="1" hangingPunct="1">
              <a:buFont typeface="Wingdings 3" pitchFamily="18" charset="2"/>
              <a:buNone/>
            </a:pPr>
            <a:endParaRPr lang="hr-HR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</a:rPr>
              <a:t>EBM primjer - terapija</a:t>
            </a:r>
            <a:endParaRPr lang="hr-HR" dirty="0">
              <a:solidFill>
                <a:srgbClr val="008FAC"/>
              </a:solidFill>
              <a:effectLst/>
            </a:endParaRPr>
          </a:p>
        </p:txBody>
      </p:sp>
      <p:sp>
        <p:nvSpPr>
          <p:cNvPr id="52228" name="Content Placeholder 1"/>
          <p:cNvSpPr txBox="1">
            <a:spLocks/>
          </p:cNvSpPr>
          <p:nvPr/>
        </p:nvSpPr>
        <p:spPr bwMode="auto">
          <a:xfrm>
            <a:off x="684213" y="2997200"/>
            <a:ext cx="82296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hr-HR" sz="2700" dirty="0">
                <a:latin typeface="Calibri" pitchFamily="34" charset="0"/>
              </a:rPr>
              <a:t>n</a:t>
            </a:r>
            <a:r>
              <a:rPr lang="hr-HR" sz="2700" dirty="0" smtClean="0">
                <a:latin typeface="Calibri" pitchFamily="34" charset="0"/>
              </a:rPr>
              <a:t>a </a:t>
            </a:r>
            <a:r>
              <a:rPr lang="hr-HR" sz="2700" dirty="0">
                <a:latin typeface="Calibri" pitchFamily="34" charset="0"/>
              </a:rPr>
              <a:t>svakih 100 ljudi, </a:t>
            </a:r>
            <a:r>
              <a:rPr lang="hr-HR" sz="2700" dirty="0" smtClean="0">
                <a:latin typeface="Calibri" pitchFamily="34" charset="0"/>
              </a:rPr>
              <a:t>liječenje antibioticima </a:t>
            </a:r>
            <a:r>
              <a:rPr lang="hr-HR" sz="2700" dirty="0">
                <a:latin typeface="Calibri" pitchFamily="34" charset="0"/>
              </a:rPr>
              <a:t>će spasiti 7 ljudi od infekcije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hr-HR" sz="2700" dirty="0">
                <a:latin typeface="Calibri" pitchFamily="34" charset="0"/>
              </a:rPr>
              <a:t>   ili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hr-HR" sz="2700" dirty="0">
                <a:latin typeface="Calibri" pitchFamily="34" charset="0"/>
              </a:rPr>
              <a:t>l</a:t>
            </a:r>
            <a:r>
              <a:rPr lang="hr-HR" sz="2700" dirty="0" smtClean="0">
                <a:latin typeface="Calibri" pitchFamily="34" charset="0"/>
              </a:rPr>
              <a:t>iječenje </a:t>
            </a:r>
            <a:r>
              <a:rPr lang="hr-HR" sz="2700" dirty="0">
                <a:latin typeface="Calibri" pitchFamily="34" charset="0"/>
              </a:rPr>
              <a:t>14 ljudi </a:t>
            </a:r>
            <a:r>
              <a:rPr lang="hr-HR" sz="2700" dirty="0" smtClean="0">
                <a:latin typeface="Calibri" pitchFamily="34" charset="0"/>
              </a:rPr>
              <a:t>koje je ugrizao pas </a:t>
            </a:r>
            <a:r>
              <a:rPr lang="hr-HR" sz="2700" dirty="0">
                <a:latin typeface="Calibri" pitchFamily="34" charset="0"/>
              </a:rPr>
              <a:t>spriječit će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hr-HR" sz="2700" dirty="0">
                <a:latin typeface="Calibri" pitchFamily="34" charset="0"/>
              </a:rPr>
              <a:t>   jednu </a:t>
            </a:r>
            <a:r>
              <a:rPr lang="hr-HR" sz="2700" dirty="0" smtClean="0">
                <a:latin typeface="Calibri" pitchFamily="34" charset="0"/>
              </a:rPr>
              <a:t>infekciju.</a:t>
            </a:r>
            <a:endParaRPr lang="hr-HR" sz="27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555875" y="5373688"/>
            <a:ext cx="640873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rgbClr val="008FAC"/>
                </a:solidFill>
                <a:latin typeface="Calibri" pitchFamily="34" charset="0"/>
                <a:cs typeface="Arial" pitchFamily="34" charset="0"/>
              </a:rPr>
              <a:t>NNT</a:t>
            </a:r>
            <a:r>
              <a:rPr lang="hr-HR" dirty="0">
                <a:latin typeface="Calibri" pitchFamily="34" charset="0"/>
                <a:cs typeface="Arial" pitchFamily="34" charset="0"/>
              </a:rPr>
              <a:t>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ili </a:t>
            </a:r>
            <a:r>
              <a:rPr lang="hr-HR" dirty="0" err="1">
                <a:solidFill>
                  <a:srgbClr val="008FAC"/>
                </a:solidFill>
                <a:latin typeface="Calibri" pitchFamily="34" charset="0"/>
                <a:cs typeface="Arial" pitchFamily="34" charset="0"/>
              </a:rPr>
              <a:t>number</a:t>
            </a:r>
            <a:r>
              <a:rPr lang="hr-HR" dirty="0">
                <a:solidFill>
                  <a:srgbClr val="008FAC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hr-HR" dirty="0" err="1">
                <a:solidFill>
                  <a:srgbClr val="008FAC"/>
                </a:solidFill>
                <a:latin typeface="Calibri" pitchFamily="34" charset="0"/>
                <a:cs typeface="Arial" pitchFamily="34" charset="0"/>
              </a:rPr>
              <a:t>needed</a:t>
            </a:r>
            <a:r>
              <a:rPr lang="hr-HR" dirty="0">
                <a:solidFill>
                  <a:srgbClr val="008FAC"/>
                </a:solidFill>
                <a:latin typeface="Calibri" pitchFamily="34" charset="0"/>
                <a:cs typeface="Arial" pitchFamily="34" charset="0"/>
              </a:rPr>
              <a:t> to </a:t>
            </a:r>
            <a:r>
              <a:rPr lang="hr-HR" dirty="0" err="1">
                <a:solidFill>
                  <a:srgbClr val="008FAC"/>
                </a:solidFill>
                <a:latin typeface="Calibri" pitchFamily="34" charset="0"/>
                <a:cs typeface="Arial" pitchFamily="34" charset="0"/>
              </a:rPr>
              <a:t>treat</a:t>
            </a:r>
            <a:r>
              <a:rPr lang="hr-HR" dirty="0">
                <a:solidFill>
                  <a:srgbClr val="008FAC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ili broj bolesnika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koje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je potrebno liječiti da bi se spriječio jedan nepovoljan ishod (infekcija, smrt, …)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3132138" y="4724400"/>
            <a:ext cx="151130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3200" dirty="0" smtClean="0">
                <a:latin typeface="Calibri" pitchFamily="34" charset="0"/>
              </a:rPr>
              <a:t>Na temelju navedenoga liječnik je u dogovoru s pacijentom odlučio da ne će ugriz liječiti antibioticima.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</a:rPr>
              <a:t>EBM primjer - terapija</a:t>
            </a:r>
            <a:endParaRPr lang="hr-HR" dirty="0">
              <a:solidFill>
                <a:srgbClr val="008FA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3200" smtClean="0">
                <a:latin typeface="Calibri" pitchFamily="34" charset="0"/>
              </a:rPr>
              <a:t>Procjena važnosti rezultata studije (jesu li opažene razlike slučajne ili ne).</a:t>
            </a:r>
          </a:p>
          <a:p>
            <a:pPr eaLnBrk="1" hangingPunct="1"/>
            <a:r>
              <a:rPr lang="hr-HR" sz="3200" smtClean="0">
                <a:latin typeface="Calibri" pitchFamily="34" charset="0"/>
              </a:rPr>
              <a:t>Temelji se na nekoliko ključnih koncepata (ovise o </a:t>
            </a:r>
            <a:r>
              <a:rPr lang="hr-HR" sz="3200" b="1" smtClean="0">
                <a:solidFill>
                  <a:srgbClr val="008FAC"/>
                </a:solidFill>
                <a:latin typeface="Calibri" pitchFamily="34" charset="0"/>
              </a:rPr>
              <a:t>vrsti studije</a:t>
            </a:r>
            <a:r>
              <a:rPr lang="hr-HR" sz="3200" smtClean="0">
                <a:latin typeface="Calibri" pitchFamily="34" charset="0"/>
              </a:rPr>
              <a:t>) i jednostavnih izračuna.</a:t>
            </a:r>
          </a:p>
          <a:p>
            <a:pPr eaLnBrk="1" hangingPunct="1"/>
            <a:r>
              <a:rPr lang="hr-HR" sz="3200" smtClean="0">
                <a:latin typeface="Calibri" pitchFamily="34" charset="0"/>
              </a:rPr>
              <a:t>U osnovi svakog izračuna je </a:t>
            </a:r>
            <a:r>
              <a:rPr lang="hr-HR" sz="3200" b="1" smtClean="0">
                <a:latin typeface="Calibri" pitchFamily="34" charset="0"/>
              </a:rPr>
              <a:t>ISHOD</a:t>
            </a:r>
            <a:r>
              <a:rPr lang="hr-HR" sz="3200" smtClean="0">
                <a:latin typeface="Calibri" pitchFamily="34" charset="0"/>
              </a:rPr>
              <a:t> (preživio/ne; bolestan/ne; ozdravio/ne …)</a:t>
            </a:r>
            <a:endParaRPr lang="en-US" sz="3200" smtClean="0">
              <a:latin typeface="Calibri" pitchFamily="34" charset="0"/>
            </a:endParaRPr>
          </a:p>
          <a:p>
            <a:pPr eaLnBrk="1" hangingPunct="1"/>
            <a:endParaRPr lang="hr-HR" sz="320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</a:rPr>
              <a:t>Mjere ishoda</a:t>
            </a:r>
            <a:endParaRPr lang="hr-HR" dirty="0">
              <a:solidFill>
                <a:srgbClr val="008F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3200" dirty="0" smtClean="0">
                <a:latin typeface="Calibri" pitchFamily="34" charset="0"/>
              </a:rPr>
              <a:t>U slučajevima kada želimo procijeniti učinkovitost neke intervencije – bila ona uzimanje lijekova ili neki drugi oblik liječenja (vježbanje, promjena ponašanja, …) rabimo posebne statističke parametre. </a:t>
            </a: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008FAC"/>
                </a:solidFill>
              </a:rPr>
              <a:t>Terapija</a:t>
            </a:r>
            <a:endParaRPr lang="en-US" dirty="0">
              <a:solidFill>
                <a:srgbClr val="008F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dirty="0" smtClean="0">
                <a:latin typeface="Calibri" pitchFamily="34" charset="0"/>
              </a:rPr>
              <a:t>Rezultat istraživanja</a:t>
            </a:r>
            <a:r>
              <a:rPr lang="hr-HR" sz="3200" dirty="0" smtClean="0">
                <a:latin typeface="Calibri" pitchFamily="34" charset="0"/>
              </a:rPr>
              <a:t>: Mjere učinka liječenja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endParaRPr lang="hr-HR" sz="22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200" dirty="0" smtClean="0">
                <a:latin typeface="Calibri" pitchFamily="34" charset="0"/>
              </a:rPr>
              <a:t>Učinak liječenja procjenjuje se u odnosu na </a:t>
            </a:r>
            <a:r>
              <a:rPr lang="hr-HR" sz="2200" b="1" dirty="0" smtClean="0">
                <a:latin typeface="Calibri" pitchFamily="34" charset="0"/>
              </a:rPr>
              <a:t>događaj</a:t>
            </a:r>
            <a:r>
              <a:rPr lang="hr-HR" sz="2200" dirty="0" smtClean="0">
                <a:latin typeface="Calibri" pitchFamily="34" charset="0"/>
              </a:rPr>
              <a:t> (</a:t>
            </a:r>
            <a:r>
              <a:rPr lang="hr-HR" sz="2200" dirty="0" err="1" smtClean="0">
                <a:latin typeface="Calibri" pitchFamily="34" charset="0"/>
              </a:rPr>
              <a:t>engl</a:t>
            </a:r>
            <a:r>
              <a:rPr lang="hr-HR" sz="2200" dirty="0" smtClean="0">
                <a:latin typeface="Calibri" pitchFamily="34" charset="0"/>
              </a:rPr>
              <a:t>. </a:t>
            </a:r>
            <a:r>
              <a:rPr lang="hr-HR" sz="2200" b="1" i="1" dirty="0" err="1" smtClean="0">
                <a:latin typeface="Calibri" pitchFamily="34" charset="0"/>
              </a:rPr>
              <a:t>event</a:t>
            </a:r>
            <a:r>
              <a:rPr lang="hr-HR" sz="2200" b="1" dirty="0" smtClean="0">
                <a:latin typeface="Calibri" pitchFamily="34" charset="0"/>
              </a:rPr>
              <a:t>)</a:t>
            </a:r>
            <a:r>
              <a:rPr lang="hr-HR" sz="2200" dirty="0" smtClean="0">
                <a:latin typeface="Calibri" pitchFamily="34" charset="0"/>
              </a:rPr>
              <a:t> koji očekujemo. Nastup takvog događaja prikazuje se </a:t>
            </a:r>
            <a:r>
              <a:rPr lang="hr-HR" sz="2200" b="1" dirty="0" smtClean="0">
                <a:latin typeface="Calibri" pitchFamily="34" charset="0"/>
              </a:rPr>
              <a:t>stopom događaja</a:t>
            </a:r>
            <a:r>
              <a:rPr lang="hr-HR" sz="2200" dirty="0" smtClean="0">
                <a:latin typeface="Calibri" pitchFamily="34" charset="0"/>
              </a:rPr>
              <a:t> (engl. </a:t>
            </a:r>
            <a:r>
              <a:rPr lang="hr-HR" sz="2200" b="1" i="1" dirty="0" err="1" smtClean="0">
                <a:latin typeface="Calibri" pitchFamily="34" charset="0"/>
              </a:rPr>
              <a:t>event</a:t>
            </a:r>
            <a:r>
              <a:rPr lang="hr-HR" sz="2200" b="1" i="1" dirty="0" smtClean="0">
                <a:latin typeface="Calibri" pitchFamily="34" charset="0"/>
              </a:rPr>
              <a:t> rate</a:t>
            </a:r>
            <a:r>
              <a:rPr lang="hr-HR" sz="2200" dirty="0" smtClean="0">
                <a:latin typeface="Calibri" pitchFamily="34" charset="0"/>
              </a:rPr>
              <a:t>) u kontrolnoj (</a:t>
            </a:r>
            <a:r>
              <a:rPr lang="hr-HR" sz="2200" b="1" dirty="0" smtClean="0">
                <a:latin typeface="Calibri" pitchFamily="34" charset="0"/>
              </a:rPr>
              <a:t>CER</a:t>
            </a:r>
            <a:r>
              <a:rPr lang="hr-HR" sz="2200" dirty="0" smtClean="0">
                <a:latin typeface="Calibri" pitchFamily="34" charset="0"/>
              </a:rPr>
              <a:t>, od engl. </a:t>
            </a:r>
            <a:r>
              <a:rPr lang="hr-HR" sz="2200" b="1" i="1" dirty="0" err="1" smtClean="0">
                <a:latin typeface="Calibri" pitchFamily="34" charset="0"/>
              </a:rPr>
              <a:t>control</a:t>
            </a:r>
            <a:r>
              <a:rPr lang="hr-HR" sz="2200" b="1" i="1" dirty="0" smtClean="0">
                <a:latin typeface="Calibri" pitchFamily="34" charset="0"/>
              </a:rPr>
              <a:t> </a:t>
            </a:r>
            <a:r>
              <a:rPr lang="hr-HR" sz="2200" b="1" i="1" dirty="0" err="1" smtClean="0">
                <a:latin typeface="Calibri" pitchFamily="34" charset="0"/>
              </a:rPr>
              <a:t>event</a:t>
            </a:r>
            <a:r>
              <a:rPr lang="hr-HR" sz="2200" b="1" i="1" dirty="0" smtClean="0">
                <a:latin typeface="Calibri" pitchFamily="34" charset="0"/>
              </a:rPr>
              <a:t> rate</a:t>
            </a:r>
            <a:r>
              <a:rPr lang="hr-HR" sz="2200" dirty="0" smtClean="0">
                <a:latin typeface="Calibri" pitchFamily="34" charset="0"/>
              </a:rPr>
              <a:t>) i pokusnoj (</a:t>
            </a:r>
            <a:r>
              <a:rPr lang="hr-HR" sz="2200" b="1" dirty="0" smtClean="0">
                <a:latin typeface="Calibri" pitchFamily="34" charset="0"/>
              </a:rPr>
              <a:t>EER</a:t>
            </a:r>
            <a:r>
              <a:rPr lang="hr-HR" sz="2200" dirty="0" smtClean="0">
                <a:latin typeface="Calibri" pitchFamily="34" charset="0"/>
              </a:rPr>
              <a:t>, od engl. </a:t>
            </a:r>
            <a:r>
              <a:rPr lang="hr-HR" sz="2200" b="1" i="1" dirty="0" err="1" smtClean="0">
                <a:latin typeface="Calibri" pitchFamily="34" charset="0"/>
              </a:rPr>
              <a:t>experimental</a:t>
            </a:r>
            <a:r>
              <a:rPr lang="hr-HR" sz="2200" b="1" i="1" dirty="0" smtClean="0">
                <a:latin typeface="Calibri" pitchFamily="34" charset="0"/>
              </a:rPr>
              <a:t> </a:t>
            </a:r>
            <a:r>
              <a:rPr lang="hr-HR" sz="2200" b="1" i="1" dirty="0" err="1" smtClean="0">
                <a:latin typeface="Calibri" pitchFamily="34" charset="0"/>
              </a:rPr>
              <a:t>event</a:t>
            </a:r>
            <a:r>
              <a:rPr lang="hr-HR" sz="2200" b="1" i="1" dirty="0" smtClean="0">
                <a:latin typeface="Calibri" pitchFamily="34" charset="0"/>
              </a:rPr>
              <a:t> rate</a:t>
            </a:r>
            <a:r>
              <a:rPr lang="hr-HR" sz="2200" dirty="0" smtClean="0">
                <a:latin typeface="Calibri" pitchFamily="34" charset="0"/>
              </a:rPr>
              <a:t>) skupini (</a:t>
            </a:r>
            <a:r>
              <a:rPr lang="hr-HR" sz="2200" i="1" dirty="0" smtClean="0">
                <a:latin typeface="Calibri" pitchFamily="34" charset="0"/>
              </a:rPr>
              <a:t>omjer broja ispitanika u pojedinoj skupini, u kojih se pojavio određeni događaj, prema ukupnom broju ispitanika u toj skupini)</a:t>
            </a:r>
          </a:p>
          <a:p>
            <a:pPr eaLnBrk="1" hangingPunct="1">
              <a:lnSpc>
                <a:spcPct val="90000"/>
              </a:lnSpc>
            </a:pPr>
            <a:endParaRPr lang="hr-HR" sz="22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200" dirty="0" smtClean="0">
                <a:latin typeface="Calibri" pitchFamily="34" charset="0"/>
              </a:rPr>
              <a:t>Mjere učinka liječenja jesu </a:t>
            </a:r>
            <a:r>
              <a:rPr lang="hr-HR" sz="2200" b="1" dirty="0" smtClean="0">
                <a:latin typeface="Calibri" pitchFamily="34" charset="0"/>
              </a:rPr>
              <a:t>smanjenje apsolutnog rizika</a:t>
            </a:r>
            <a:r>
              <a:rPr lang="hr-HR" sz="2200" dirty="0" smtClean="0">
                <a:latin typeface="Calibri" pitchFamily="34" charset="0"/>
              </a:rPr>
              <a:t> (</a:t>
            </a:r>
            <a:r>
              <a:rPr lang="hr-HR" sz="2200" b="1" dirty="0" smtClean="0">
                <a:latin typeface="Calibri" pitchFamily="34" charset="0"/>
              </a:rPr>
              <a:t>ARR</a:t>
            </a:r>
            <a:r>
              <a:rPr lang="hr-HR" sz="2200" dirty="0" smtClean="0">
                <a:latin typeface="Calibri" pitchFamily="34" charset="0"/>
              </a:rPr>
              <a:t>, od engl. </a:t>
            </a:r>
            <a:r>
              <a:rPr lang="hr-HR" sz="2200" b="1" i="1" dirty="0" err="1" smtClean="0">
                <a:latin typeface="Calibri" pitchFamily="34" charset="0"/>
              </a:rPr>
              <a:t>absolute</a:t>
            </a:r>
            <a:r>
              <a:rPr lang="hr-HR" sz="2200" b="1" i="1" dirty="0" smtClean="0">
                <a:latin typeface="Calibri" pitchFamily="34" charset="0"/>
              </a:rPr>
              <a:t> </a:t>
            </a:r>
            <a:r>
              <a:rPr lang="hr-HR" sz="2200" b="1" i="1" dirty="0" err="1" smtClean="0">
                <a:latin typeface="Calibri" pitchFamily="34" charset="0"/>
              </a:rPr>
              <a:t>risk</a:t>
            </a:r>
            <a:r>
              <a:rPr lang="hr-HR" sz="2200" b="1" i="1" dirty="0" smtClean="0">
                <a:latin typeface="Calibri" pitchFamily="34" charset="0"/>
              </a:rPr>
              <a:t> </a:t>
            </a:r>
            <a:r>
              <a:rPr lang="hr-HR" sz="2200" b="1" i="1" dirty="0" err="1" smtClean="0">
                <a:latin typeface="Calibri" pitchFamily="34" charset="0"/>
              </a:rPr>
              <a:t>reduction</a:t>
            </a:r>
            <a:r>
              <a:rPr lang="hr-HR" sz="2200" dirty="0" smtClean="0">
                <a:latin typeface="Calibri" pitchFamily="34" charset="0"/>
              </a:rPr>
              <a:t>) i </a:t>
            </a:r>
            <a:r>
              <a:rPr lang="hr-HR" sz="2200" b="1" dirty="0" smtClean="0">
                <a:latin typeface="Calibri" pitchFamily="34" charset="0"/>
              </a:rPr>
              <a:t>smanjenje relativnog rizika</a:t>
            </a:r>
            <a:r>
              <a:rPr lang="hr-HR" sz="2200" dirty="0" smtClean="0">
                <a:latin typeface="Calibri" pitchFamily="34" charset="0"/>
              </a:rPr>
              <a:t> (</a:t>
            </a:r>
            <a:r>
              <a:rPr lang="hr-HR" sz="2200" b="1" dirty="0" smtClean="0">
                <a:latin typeface="Calibri" pitchFamily="34" charset="0"/>
              </a:rPr>
              <a:t>RRR</a:t>
            </a:r>
            <a:r>
              <a:rPr lang="hr-HR" sz="2200" dirty="0" smtClean="0">
                <a:latin typeface="Calibri" pitchFamily="34" charset="0"/>
              </a:rPr>
              <a:t>, od engl. </a:t>
            </a:r>
            <a:r>
              <a:rPr lang="hr-HR" sz="2200" b="1" i="1" dirty="0" err="1" smtClean="0">
                <a:latin typeface="Calibri" pitchFamily="34" charset="0"/>
              </a:rPr>
              <a:t>relative</a:t>
            </a:r>
            <a:r>
              <a:rPr lang="hr-HR" sz="2200" b="1" i="1" dirty="0" smtClean="0">
                <a:latin typeface="Calibri" pitchFamily="34" charset="0"/>
              </a:rPr>
              <a:t> </a:t>
            </a:r>
            <a:r>
              <a:rPr lang="hr-HR" sz="2200" b="1" i="1" dirty="0" err="1" smtClean="0">
                <a:latin typeface="Calibri" pitchFamily="34" charset="0"/>
              </a:rPr>
              <a:t>risk</a:t>
            </a:r>
            <a:r>
              <a:rPr lang="hr-HR" sz="2200" b="1" i="1" dirty="0" smtClean="0">
                <a:latin typeface="Calibri" pitchFamily="34" charset="0"/>
              </a:rPr>
              <a:t> </a:t>
            </a:r>
            <a:r>
              <a:rPr lang="hr-HR" sz="2200" b="1" i="1" dirty="0" err="1" smtClean="0">
                <a:latin typeface="Calibri" pitchFamily="34" charset="0"/>
              </a:rPr>
              <a:t>reduction</a:t>
            </a:r>
            <a:r>
              <a:rPr lang="hr-HR" sz="2200" dirty="0" smtClean="0">
                <a:latin typeface="Calibri" pitchFamily="34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hr-HR" sz="22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200" b="1" dirty="0" smtClean="0">
                <a:latin typeface="Calibri" pitchFamily="34" charset="0"/>
              </a:rPr>
              <a:t>ARR</a:t>
            </a:r>
            <a:r>
              <a:rPr lang="hr-HR" sz="2200" dirty="0" smtClean="0">
                <a:latin typeface="Calibri" pitchFamily="34" charset="0"/>
              </a:rPr>
              <a:t> je apsolutna razlika između broja događaja u kontrolnoj i pokusnoj skupini.</a:t>
            </a:r>
          </a:p>
          <a:p>
            <a:pPr eaLnBrk="1" hangingPunct="1">
              <a:lnSpc>
                <a:spcPct val="90000"/>
              </a:lnSpc>
            </a:pPr>
            <a:endParaRPr lang="hr-HR" sz="22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200" b="1" dirty="0" smtClean="0">
                <a:latin typeface="Calibri" pitchFamily="34" charset="0"/>
              </a:rPr>
              <a:t>RRR</a:t>
            </a:r>
            <a:r>
              <a:rPr lang="hr-HR" sz="2200" dirty="0" smtClean="0">
                <a:latin typeface="Calibri" pitchFamily="34" charset="0"/>
              </a:rPr>
              <a:t> je smanjenje pojavnosti nepovoljna događaja u pokusnoj skupini izraženo u postotku u odnosu na kontrolnu skupinu. </a:t>
            </a:r>
            <a:endParaRPr lang="pl-PL" sz="22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pl-PL" sz="22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hr-HR" sz="2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58888" y="1484313"/>
          <a:ext cx="6841505" cy="3183255"/>
        </p:xfrm>
        <a:graphic>
          <a:graphicData uri="http://schemas.openxmlformats.org/drawingml/2006/table">
            <a:tbl>
              <a:tblPr/>
              <a:tblGrid>
                <a:gridCol w="2665040"/>
                <a:gridCol w="1504425"/>
                <a:gridCol w="1447903"/>
                <a:gridCol w="1224137"/>
              </a:tblGrid>
              <a:tr h="219075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2400" b="1" dirty="0" smtClean="0">
                          <a:latin typeface="Calibri" pitchFamily="34" charset="0"/>
                          <a:ea typeface="Times New Roman"/>
                        </a:rPr>
                        <a:t>Skupina ispitanika</a:t>
                      </a:r>
                      <a:endParaRPr lang="en-US" sz="2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Događaj</a:t>
                      </a:r>
                      <a:endParaRPr lang="en-US" sz="24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Zbroj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prisutan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odsutan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Pokusna (</a:t>
                      </a:r>
                      <a:r>
                        <a:rPr lang="hr-HR" sz="2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terapija)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a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b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a + b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Kontrolna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c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d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c + d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Zbroj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a + c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b + d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/>
                        </a:rPr>
                        <a:t>a+b+c+d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008FAC"/>
                </a:solidFill>
                <a:effectLst/>
              </a:rPr>
              <a:t>Liječenje – tablica izračuna</a:t>
            </a:r>
            <a:endParaRPr lang="en-US" dirty="0">
              <a:solidFill>
                <a:srgbClr val="008FA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740025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Smanjenje apsolutnog rizika</a:t>
            </a:r>
            <a:b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</a:b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(ARR ili </a:t>
            </a:r>
            <a:r>
              <a:rPr lang="hr-HR" b="1" dirty="0" err="1" smtClean="0">
                <a:solidFill>
                  <a:srgbClr val="008FAC"/>
                </a:solidFill>
                <a:latin typeface="Calibri" pitchFamily="34" charset="0"/>
              </a:rPr>
              <a:t>absolute</a:t>
            </a: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 </a:t>
            </a:r>
            <a:r>
              <a:rPr lang="hr-HR" b="1" dirty="0" err="1" smtClean="0">
                <a:solidFill>
                  <a:srgbClr val="008FAC"/>
                </a:solidFill>
                <a:latin typeface="Calibri" pitchFamily="34" charset="0"/>
              </a:rPr>
              <a:t>risk</a:t>
            </a: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 </a:t>
            </a:r>
            <a:r>
              <a:rPr lang="hr-HR" b="1" dirty="0" err="1" smtClean="0">
                <a:solidFill>
                  <a:srgbClr val="008FAC"/>
                </a:solidFill>
                <a:latin typeface="Calibri" pitchFamily="34" charset="0"/>
              </a:rPr>
              <a:t>reduction</a:t>
            </a: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)</a:t>
            </a:r>
          </a:p>
          <a:p>
            <a:pPr eaLnBrk="1" hangingPunct="1">
              <a:buFont typeface="Wingdings 3" pitchFamily="18" charset="2"/>
              <a:buNone/>
            </a:pPr>
            <a:endParaRPr lang="hr-HR" dirty="0" smtClean="0">
              <a:latin typeface="Calibri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hr-HR" dirty="0" smtClean="0">
                <a:latin typeface="Calibri" pitchFamily="34" charset="0"/>
              </a:rPr>
              <a:t>  ARR= rizik infekcije nakon psećega ugriza bez antibiotika - rizik infekcije nakon ugriza s antibioticima</a:t>
            </a:r>
          </a:p>
          <a:p>
            <a:pPr eaLnBrk="1" hangingPunct="1"/>
            <a:endParaRPr lang="hr-HR" dirty="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</a:rPr>
              <a:t>Empirijske mjere ishoda - liječenje</a:t>
            </a:r>
            <a:endParaRPr lang="hr-HR" dirty="0">
              <a:solidFill>
                <a:srgbClr val="008FAC"/>
              </a:solidFill>
              <a:effectLst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1908175" y="4149725"/>
            <a:ext cx="2519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latin typeface="Calibri" pitchFamily="34" charset="0"/>
              </a:rPr>
              <a:t>14%-7%=7%</a:t>
            </a:r>
          </a:p>
        </p:txBody>
      </p:sp>
      <p:sp>
        <p:nvSpPr>
          <p:cNvPr id="57349" name="Content Placeholder 1"/>
          <p:cNvSpPr txBox="1">
            <a:spLocks/>
          </p:cNvSpPr>
          <p:nvPr/>
        </p:nvSpPr>
        <p:spPr bwMode="auto">
          <a:xfrm>
            <a:off x="468313" y="4797425"/>
            <a:ext cx="8229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hr-HR" sz="2700" dirty="0">
                <a:latin typeface="Calibri" pitchFamily="34" charset="0"/>
              </a:rPr>
              <a:t>Na svakih 100 ljudi, </a:t>
            </a:r>
            <a:r>
              <a:rPr lang="hr-HR" sz="2700" dirty="0" smtClean="0">
                <a:latin typeface="Calibri" pitchFamily="34" charset="0"/>
              </a:rPr>
              <a:t>liječenje antibioticima spasit će </a:t>
            </a:r>
            <a:r>
              <a:rPr lang="hr-HR" sz="2700" dirty="0">
                <a:latin typeface="Calibri" pitchFamily="34" charset="0"/>
              </a:rPr>
              <a:t>7 ljudi od infekcije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843808" y="1341438"/>
            <a:ext cx="4014192" cy="4895874"/>
          </a:xfrm>
          <a:prstGeom prst="triangle">
            <a:avLst>
              <a:gd name="adj" fmla="val 4936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25603" name="Title 3"/>
          <p:cNvSpPr>
            <a:spLocks noGrp="1"/>
          </p:cNvSpPr>
          <p:nvPr>
            <p:ph type="title"/>
          </p:nvPr>
        </p:nvSpPr>
        <p:spPr>
          <a:xfrm>
            <a:off x="590550" y="188913"/>
            <a:ext cx="8229600" cy="1143000"/>
          </a:xfrm>
        </p:spPr>
        <p:txBody>
          <a:bodyPr/>
          <a:lstStyle/>
          <a:p>
            <a:pPr eaLnBrk="1" hangingPunct="1"/>
            <a:r>
              <a:rPr lang="hr-HR" u="sng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Prisjetimo se</a:t>
            </a:r>
            <a:r>
              <a:rPr lang="hr-HR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: RAZINE DOKAZA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1484784"/>
            <a:ext cx="8208911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 algn="ctr">
              <a:lnSpc>
                <a:spcPct val="80000"/>
              </a:lnSpc>
              <a:defRPr/>
            </a:pP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 od 1 RCT</a:t>
            </a:r>
          </a:p>
          <a:p>
            <a:pPr marL="495300" indent="-495300" algn="ctr">
              <a:lnSpc>
                <a:spcPct val="80000"/>
              </a:lnSpc>
              <a:defRPr/>
            </a:pPr>
            <a:endParaRPr lang="hr-H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95300" indent="-495300" algn="ctr">
              <a:lnSpc>
                <a:spcPct val="80000"/>
              </a:lnSpc>
              <a:defRPr/>
            </a:pP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Sustavni pregled RCT-a (sa ili bez meta-analize)</a:t>
            </a:r>
          </a:p>
          <a:p>
            <a:pPr marL="495300" indent="-495300" algn="ctr">
              <a:lnSpc>
                <a:spcPct val="80000"/>
              </a:lnSpc>
              <a:defRPr/>
            </a:pPr>
            <a:endParaRPr lang="hr-H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95300" indent="-495300" algn="ctr">
              <a:lnSpc>
                <a:spcPct val="80000"/>
              </a:lnSpc>
              <a:defRPr/>
            </a:pP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Pojedinačni RCT</a:t>
            </a:r>
          </a:p>
          <a:p>
            <a:pPr marL="495300" indent="-495300" algn="ctr">
              <a:lnSpc>
                <a:spcPct val="80000"/>
              </a:lnSpc>
              <a:defRPr/>
            </a:pPr>
            <a:endParaRPr lang="hr-H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95300" indent="-495300" algn="ctr">
              <a:lnSpc>
                <a:spcPct val="80000"/>
              </a:lnSpc>
              <a:defRPr/>
            </a:pP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Sustavni pregled opažajnih istraživanja</a:t>
            </a:r>
          </a:p>
          <a:p>
            <a:pPr marL="495300" indent="-495300" algn="ctr">
              <a:lnSpc>
                <a:spcPct val="80000"/>
              </a:lnSpc>
              <a:defRPr/>
            </a:pPr>
            <a:endParaRPr lang="hr-H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95300" indent="-495300" algn="ctr">
              <a:lnSpc>
                <a:spcPct val="80000"/>
              </a:lnSpc>
              <a:defRPr/>
            </a:pP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Pojedinačno opažajno istraživanje </a:t>
            </a:r>
          </a:p>
          <a:p>
            <a:pPr marL="495300" indent="-495300" algn="ctr">
              <a:lnSpc>
                <a:spcPct val="80000"/>
              </a:lnSpc>
              <a:defRPr/>
            </a:pP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hr-H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kohortna</a:t>
            </a: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studija, istraživanje parova, </a:t>
            </a:r>
            <a:r>
              <a:rPr lang="hr-H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presječno</a:t>
            </a: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istraživanje)</a:t>
            </a:r>
          </a:p>
          <a:p>
            <a:pPr marL="495300" indent="-495300" algn="ctr">
              <a:lnSpc>
                <a:spcPct val="80000"/>
              </a:lnSpc>
              <a:defRPr/>
            </a:pPr>
            <a:endParaRPr lang="hr-H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95300" indent="-495300" algn="ctr">
              <a:lnSpc>
                <a:spcPct val="80000"/>
              </a:lnSpc>
              <a:defRPr/>
            </a:pP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Fiziološka istraživanja</a:t>
            </a:r>
          </a:p>
          <a:p>
            <a:pPr marL="495300" indent="-495300" algn="ctr">
              <a:lnSpc>
                <a:spcPct val="80000"/>
              </a:lnSpc>
              <a:defRPr/>
            </a:pPr>
            <a:endParaRPr lang="hr-H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95300" indent="-495300" algn="ctr">
              <a:lnSpc>
                <a:spcPct val="80000"/>
              </a:lnSpc>
              <a:defRPr/>
            </a:pPr>
            <a:r>
              <a:rPr lang="hr-H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Nesustavna klinička opažanja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74002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NNT (</a:t>
            </a:r>
            <a:r>
              <a:rPr lang="hr-HR" b="1" dirty="0" err="1" smtClean="0">
                <a:solidFill>
                  <a:srgbClr val="008FAC"/>
                </a:solidFill>
                <a:latin typeface="Calibri" pitchFamily="34" charset="0"/>
              </a:rPr>
              <a:t>number</a:t>
            </a: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 </a:t>
            </a:r>
            <a:r>
              <a:rPr lang="hr-HR" b="1" dirty="0" err="1" smtClean="0">
                <a:solidFill>
                  <a:srgbClr val="008FAC"/>
                </a:solidFill>
                <a:latin typeface="Calibri" pitchFamily="34" charset="0"/>
              </a:rPr>
              <a:t>needed</a:t>
            </a: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 to </a:t>
            </a:r>
            <a:r>
              <a:rPr lang="hr-HR" b="1" dirty="0" err="1" smtClean="0">
                <a:solidFill>
                  <a:srgbClr val="008FAC"/>
                </a:solidFill>
                <a:latin typeface="Calibri" pitchFamily="34" charset="0"/>
              </a:rPr>
              <a:t>treat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r-HR" b="1" dirty="0" smtClean="0">
                <a:latin typeface="Calibri" pitchFamily="34" charset="0"/>
              </a:rPr>
              <a:t>ili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broj bolesnika koje je potrebno liječiti da bi se spriječio jedan nepovoljan ishod)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 smtClean="0">
              <a:latin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Calibri" pitchFamily="34" charset="0"/>
              </a:rPr>
              <a:t>  NNT= broj ukupno liječenih ljudi/broj ‘izliječenih’ ljudi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Calibri" pitchFamily="34" charset="0"/>
              </a:rPr>
              <a:t>(NNT=1/ARR=1/CER-EER)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</a:rPr>
              <a:t>Empirijske mjere ishoda - liječenje</a:t>
            </a:r>
            <a:endParaRPr lang="hr-HR" dirty="0">
              <a:solidFill>
                <a:srgbClr val="008FAC"/>
              </a:solidFill>
              <a:effectLst/>
            </a:endParaRPr>
          </a:p>
        </p:txBody>
      </p:sp>
      <p:sp>
        <p:nvSpPr>
          <p:cNvPr id="58372" name="TextBox 3"/>
          <p:cNvSpPr txBox="1">
            <a:spLocks noChangeArrowheads="1"/>
          </p:cNvSpPr>
          <p:nvPr/>
        </p:nvSpPr>
        <p:spPr bwMode="auto">
          <a:xfrm>
            <a:off x="2071688" y="4286250"/>
            <a:ext cx="252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latin typeface="Calibri" pitchFamily="34" charset="0"/>
              </a:rPr>
              <a:t>100/7=14</a:t>
            </a:r>
          </a:p>
        </p:txBody>
      </p:sp>
      <p:sp>
        <p:nvSpPr>
          <p:cNvPr id="58373" name="Content Placeholder 1"/>
          <p:cNvSpPr txBox="1">
            <a:spLocks/>
          </p:cNvSpPr>
          <p:nvPr/>
        </p:nvSpPr>
        <p:spPr bwMode="auto">
          <a:xfrm>
            <a:off x="500063" y="5000625"/>
            <a:ext cx="8229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hr-HR" sz="2700" dirty="0">
                <a:latin typeface="Calibri" pitchFamily="34" charset="0"/>
              </a:rPr>
              <a:t>Potrebno je liječiti 14 pacijenata </a:t>
            </a:r>
            <a:r>
              <a:rPr lang="hr-HR" sz="2700" dirty="0" smtClean="0">
                <a:latin typeface="Calibri" pitchFamily="34" charset="0"/>
              </a:rPr>
              <a:t>koje je ugrizao pas </a:t>
            </a:r>
            <a:r>
              <a:rPr lang="hr-HR" sz="2700" dirty="0">
                <a:latin typeface="Calibri" pitchFamily="34" charset="0"/>
              </a:rPr>
              <a:t>da bi se spriječila </a:t>
            </a:r>
            <a:r>
              <a:rPr lang="hr-HR" sz="2700" dirty="0" smtClean="0">
                <a:latin typeface="Calibri" pitchFamily="34" charset="0"/>
              </a:rPr>
              <a:t>jedna </a:t>
            </a:r>
            <a:r>
              <a:rPr lang="hr-HR" sz="2700" dirty="0">
                <a:latin typeface="Calibri" pitchFamily="34" charset="0"/>
              </a:rPr>
              <a:t>infekcija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sz="3600" dirty="0" smtClean="0">
                <a:latin typeface="Calibri" pitchFamily="34" charset="0"/>
              </a:rPr>
              <a:t>Broj ispitanika koje je potrebno liječiti da bi se jednoga izliječilo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dirty="0" smtClean="0">
                <a:latin typeface="Calibri" pitchFamily="34" charset="0"/>
              </a:rPr>
              <a:t>Broj ispitanika koje je potrebno liječiti (</a:t>
            </a:r>
            <a:r>
              <a:rPr lang="hr-HR" sz="2400" b="1" dirty="0" smtClean="0">
                <a:latin typeface="Calibri" pitchFamily="34" charset="0"/>
              </a:rPr>
              <a:t>NNT</a:t>
            </a:r>
            <a:r>
              <a:rPr lang="hr-HR" sz="2400" dirty="0" smtClean="0">
                <a:latin typeface="Calibri" pitchFamily="34" charset="0"/>
              </a:rPr>
              <a:t>, od engl. </a:t>
            </a:r>
            <a:r>
              <a:rPr lang="hr-HR" sz="2400" b="1" i="1" dirty="0" err="1" smtClean="0">
                <a:latin typeface="Calibri" pitchFamily="34" charset="0"/>
              </a:rPr>
              <a:t>number</a:t>
            </a:r>
            <a:r>
              <a:rPr lang="hr-HR" sz="2400" b="1" i="1" dirty="0" smtClean="0">
                <a:latin typeface="Calibri" pitchFamily="34" charset="0"/>
              </a:rPr>
              <a:t> </a:t>
            </a:r>
            <a:r>
              <a:rPr lang="hr-HR" sz="2400" b="1" i="1" dirty="0" err="1" smtClean="0">
                <a:latin typeface="Calibri" pitchFamily="34" charset="0"/>
              </a:rPr>
              <a:t>needed</a:t>
            </a:r>
            <a:r>
              <a:rPr lang="hr-HR" sz="2400" b="1" i="1" dirty="0" smtClean="0">
                <a:latin typeface="Calibri" pitchFamily="34" charset="0"/>
              </a:rPr>
              <a:t> to </a:t>
            </a:r>
            <a:r>
              <a:rPr lang="hr-HR" sz="2400" b="1" i="1" dirty="0" err="1" smtClean="0">
                <a:latin typeface="Calibri" pitchFamily="34" charset="0"/>
              </a:rPr>
              <a:t>treat</a:t>
            </a:r>
            <a:r>
              <a:rPr lang="hr-HR" sz="2400" dirty="0" smtClean="0">
                <a:latin typeface="Calibri" pitchFamily="34" charset="0"/>
              </a:rPr>
              <a:t>) da bi se spriječio jedan nepovoljan ishod je recipročna vrijednost smanjenja apsolutnog rizika </a:t>
            </a:r>
            <a:r>
              <a:rPr lang="hr-HR" sz="2400" b="1" dirty="0" smtClean="0">
                <a:latin typeface="Calibri" pitchFamily="34" charset="0"/>
              </a:rPr>
              <a:t>(NNT=1/ARR).</a:t>
            </a:r>
          </a:p>
          <a:p>
            <a:pPr eaLnBrk="1" hangingPunct="1">
              <a:lnSpc>
                <a:spcPct val="90000"/>
              </a:lnSpc>
            </a:pPr>
            <a:endParaRPr lang="hr-HR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dirty="0" smtClean="0">
                <a:latin typeface="Calibri" pitchFamily="34" charset="0"/>
              </a:rPr>
              <a:t>Broj osoba koje trebaju biti izložene da bi se pojavio jedan neželjeni događaj naziva se engl. </a:t>
            </a:r>
            <a:r>
              <a:rPr lang="hr-HR" sz="2400" b="1" i="1" dirty="0" err="1" smtClean="0">
                <a:latin typeface="Calibri" pitchFamily="34" charset="0"/>
              </a:rPr>
              <a:t>number</a:t>
            </a:r>
            <a:r>
              <a:rPr lang="hr-HR" sz="2400" b="1" i="1" dirty="0" smtClean="0">
                <a:latin typeface="Calibri" pitchFamily="34" charset="0"/>
              </a:rPr>
              <a:t> </a:t>
            </a:r>
            <a:r>
              <a:rPr lang="hr-HR" sz="2400" b="1" i="1" dirty="0" err="1" smtClean="0">
                <a:latin typeface="Calibri" pitchFamily="34" charset="0"/>
              </a:rPr>
              <a:t>needed</a:t>
            </a:r>
            <a:r>
              <a:rPr lang="hr-HR" sz="2400" b="1" i="1" dirty="0" smtClean="0">
                <a:latin typeface="Calibri" pitchFamily="34" charset="0"/>
              </a:rPr>
              <a:t> to </a:t>
            </a:r>
            <a:r>
              <a:rPr lang="hr-HR" sz="2400" b="1" i="1" dirty="0" err="1" smtClean="0">
                <a:latin typeface="Calibri" pitchFamily="34" charset="0"/>
              </a:rPr>
              <a:t>harm</a:t>
            </a:r>
            <a:r>
              <a:rPr lang="hr-HR" sz="2400" b="1" dirty="0" smtClean="0">
                <a:latin typeface="Calibri" pitchFamily="34" charset="0"/>
              </a:rPr>
              <a:t>, NNH</a:t>
            </a:r>
            <a:r>
              <a:rPr lang="hr-HR" sz="2400" dirty="0" smtClean="0">
                <a:latin typeface="Calibri" pitchFamily="34" charset="0"/>
              </a:rPr>
              <a:t>. Također se izračunava prema formuli </a:t>
            </a:r>
            <a:r>
              <a:rPr lang="hr-HR" sz="2400" b="1" dirty="0" smtClean="0">
                <a:latin typeface="Calibri" pitchFamily="34" charset="0"/>
              </a:rPr>
              <a:t>NNH=1/ARR.</a:t>
            </a:r>
            <a:r>
              <a:rPr lang="hr-HR" sz="2400" dirty="0" smtClean="0">
                <a:latin typeface="Calibri" pitchFamily="34" charset="0"/>
              </a:rPr>
              <a:t> </a:t>
            </a:r>
            <a:endParaRPr lang="pl-P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2352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Relativni rizik (RR ili </a:t>
            </a:r>
            <a:r>
              <a:rPr lang="hr-HR" b="1" dirty="0" err="1" smtClean="0">
                <a:solidFill>
                  <a:srgbClr val="008FAC"/>
                </a:solidFill>
                <a:latin typeface="Calibri" pitchFamily="34" charset="0"/>
              </a:rPr>
              <a:t>relative</a:t>
            </a: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 </a:t>
            </a:r>
            <a:r>
              <a:rPr lang="hr-HR" b="1" dirty="0" err="1" smtClean="0">
                <a:solidFill>
                  <a:srgbClr val="008FAC"/>
                </a:solidFill>
                <a:latin typeface="Calibri" pitchFamily="34" charset="0"/>
              </a:rPr>
              <a:t>risk</a:t>
            </a:r>
            <a:r>
              <a:rPr lang="hr-HR" b="1" dirty="0" smtClean="0">
                <a:solidFill>
                  <a:srgbClr val="008FAC"/>
                </a:solidFill>
                <a:latin typeface="Calibri" pitchFamily="34" charset="0"/>
              </a:rPr>
              <a:t>)</a:t>
            </a:r>
          </a:p>
          <a:p>
            <a:pPr eaLnBrk="1" hangingPunct="1">
              <a:buFont typeface="Wingdings 3" pitchFamily="18" charset="2"/>
              <a:buNone/>
            </a:pPr>
            <a:endParaRPr lang="hr-HR" dirty="0" smtClean="0">
              <a:latin typeface="Calibri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hr-HR" dirty="0" smtClean="0">
                <a:latin typeface="Calibri" pitchFamily="34" charset="0"/>
              </a:rPr>
              <a:t>  RR= omjer rizika infekcije pri liječenju s antibioticima i rizika liječenja bez antibiotika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</a:rPr>
              <a:t>Empirijske mjere ishoda - liječenje</a:t>
            </a:r>
            <a:endParaRPr lang="hr-HR" dirty="0">
              <a:solidFill>
                <a:srgbClr val="008FAC"/>
              </a:solidFill>
              <a:effectLst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2339975" y="3644900"/>
            <a:ext cx="4319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latin typeface="Calibri" pitchFamily="34" charset="0"/>
              </a:rPr>
              <a:t>=0.07/0.14=0.5 (50%)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68313" y="4365625"/>
            <a:ext cx="8229600" cy="11509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hr-HR" sz="2700" dirty="0" smtClean="0">
                <a:latin typeface="Calibri" pitchFamily="34" charset="0"/>
              </a:rPr>
              <a:t>U razgovoru s bolesnicima bolje </a:t>
            </a:r>
            <a:r>
              <a:rPr lang="hr-HR" sz="2700" dirty="0">
                <a:latin typeface="Calibri" pitchFamily="34" charset="0"/>
                <a:cs typeface="+mn-cs"/>
              </a:rPr>
              <a:t>je navoditi ARR ili </a:t>
            </a:r>
            <a:r>
              <a:rPr lang="hr-HR" sz="2700" dirty="0" smtClean="0">
                <a:latin typeface="Calibri" pitchFamily="34" charset="0"/>
                <a:cs typeface="+mn-cs"/>
              </a:rPr>
              <a:t>NNT. </a:t>
            </a:r>
            <a:r>
              <a:rPr lang="hr-HR" sz="2700" dirty="0">
                <a:latin typeface="Calibri" pitchFamily="34" charset="0"/>
                <a:cs typeface="+mn-cs"/>
              </a:rPr>
              <a:t>RR je teže </a:t>
            </a:r>
            <a:r>
              <a:rPr lang="hr-HR" sz="2700" dirty="0" smtClean="0">
                <a:latin typeface="Calibri" pitchFamily="34" charset="0"/>
                <a:cs typeface="+mn-cs"/>
              </a:rPr>
              <a:t>objasniti, </a:t>
            </a:r>
            <a:r>
              <a:rPr lang="hr-HR" sz="2700" dirty="0">
                <a:latin typeface="Calibri" pitchFamily="34" charset="0"/>
                <a:cs typeface="+mn-cs"/>
              </a:rPr>
              <a:t>jer ne ovisi o broju pacijenata.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2352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hr-HR" b="1" smtClean="0">
                <a:solidFill>
                  <a:srgbClr val="008FAC"/>
                </a:solidFill>
                <a:latin typeface="Calibri" pitchFamily="34" charset="0"/>
              </a:rPr>
              <a:t>smanjenje relativnog rizika (RRR ili relative risk reduction)</a:t>
            </a:r>
          </a:p>
          <a:p>
            <a:pPr eaLnBrk="1" hangingPunct="1">
              <a:buFont typeface="Wingdings 3" pitchFamily="18" charset="2"/>
              <a:buNone/>
            </a:pPr>
            <a:endParaRPr lang="hr-HR" smtClean="0">
              <a:latin typeface="Calibri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hr-HR" smtClean="0">
                <a:latin typeface="Calibri" pitchFamily="34" charset="0"/>
              </a:rPr>
              <a:t>  RRR= 1- RR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</a:rPr>
              <a:t>Empirijske mjere ishoda - liječenje</a:t>
            </a:r>
            <a:endParaRPr lang="hr-HR" dirty="0">
              <a:solidFill>
                <a:srgbClr val="008FAC"/>
              </a:solidFill>
              <a:effectLst/>
            </a:endParaRPr>
          </a:p>
        </p:txBody>
      </p:sp>
      <p:sp>
        <p:nvSpPr>
          <p:cNvPr id="60420" name="TextBox 3"/>
          <p:cNvSpPr txBox="1">
            <a:spLocks noChangeArrowheads="1"/>
          </p:cNvSpPr>
          <p:nvPr/>
        </p:nvSpPr>
        <p:spPr bwMode="auto">
          <a:xfrm>
            <a:off x="2339975" y="3644900"/>
            <a:ext cx="4319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>
                <a:latin typeface="Calibri" pitchFamily="34" charset="0"/>
              </a:rPr>
              <a:t>=1-0.5=0.5 (50%)</a:t>
            </a:r>
          </a:p>
        </p:txBody>
      </p:sp>
      <p:sp>
        <p:nvSpPr>
          <p:cNvPr id="60421" name="Content Placeholder 1"/>
          <p:cNvSpPr txBox="1">
            <a:spLocks/>
          </p:cNvSpPr>
          <p:nvPr/>
        </p:nvSpPr>
        <p:spPr bwMode="auto">
          <a:xfrm>
            <a:off x="468313" y="4365625"/>
            <a:ext cx="82296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hr-HR" sz="2700" dirty="0" smtClean="0">
                <a:latin typeface="Calibri" pitchFamily="34" charset="0"/>
              </a:rPr>
              <a:t>Liječenje antibioticima </a:t>
            </a:r>
            <a:r>
              <a:rPr lang="hr-HR" sz="2700" dirty="0">
                <a:latin typeface="Calibri" pitchFamily="34" charset="0"/>
              </a:rPr>
              <a:t>smanjuje rizik od infekcije za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  <a:latin typeface="Calibri" pitchFamily="34" charset="0"/>
              </a:rPr>
              <a:t>Praktični zadatci – izračun NNT</a:t>
            </a:r>
            <a:endParaRPr lang="hr-HR" dirty="0">
              <a:solidFill>
                <a:srgbClr val="008FAC"/>
              </a:solidFill>
              <a:effectLst/>
              <a:latin typeface="Calibri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1963956"/>
            <a:ext cx="850109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Definicija:</a:t>
            </a:r>
            <a:endParaRPr kumimoji="0" lang="hr-B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NNT je broj pacijenata koje treba liječiti da bi se spriječio jedan nepovoljan ishod. NNT je recipročna vrijednost smanjenja apsolutnog rizika (1/ARR)</a:t>
            </a:r>
            <a:endParaRPr kumimoji="0" lang="hr-B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Kako se računa NNT: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B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NNT=</a:t>
            </a:r>
            <a:endParaRPr kumimoji="0" lang="hr-H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187624" y="3717032"/>
          <a:ext cx="2300288" cy="714375"/>
        </p:xfrm>
        <a:graphic>
          <a:graphicData uri="http://schemas.openxmlformats.org/presentationml/2006/ole">
            <p:oleObj spid="_x0000_s2049" name="Jednadžba" r:id="rId4" imgW="1257120" imgH="393480" progId="Equation.3">
              <p:embed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5720" y="4560996"/>
            <a:ext cx="871543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gdje je</a:t>
            </a:r>
            <a:endParaRPr kumimoji="0" lang="hr-B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CER – stopa ishoda (pojave) u kontrolnoj skupini (</a:t>
            </a:r>
            <a:r>
              <a:rPr kumimoji="0" lang="hr-H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control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group </a:t>
            </a:r>
            <a:r>
              <a:rPr kumimoji="0" lang="hr-H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event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rate)</a:t>
            </a:r>
            <a:endParaRPr kumimoji="0" lang="hr-B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EER – stopa ishoda (pojave) u pokusnoj skupini (</a:t>
            </a:r>
            <a:r>
              <a:rPr kumimoji="0" lang="hr-H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experimental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group </a:t>
            </a:r>
            <a:r>
              <a:rPr kumimoji="0" lang="hr-H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event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rate)</a:t>
            </a:r>
            <a:endParaRPr kumimoji="0" lang="hr-B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B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  <a:latin typeface="Calibri" pitchFamily="34" charset="0"/>
              </a:rPr>
              <a:t>Praktični zadatci – izračun NNT</a:t>
            </a:r>
            <a:endParaRPr lang="hr-HR" dirty="0">
              <a:solidFill>
                <a:srgbClr val="008FAC"/>
              </a:solidFill>
              <a:effectLst/>
              <a:latin typeface="Calibri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2071678"/>
            <a:ext cx="850109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r-H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Kliničko ispitivanje učinaka intenzivnoga liječenja šećerne bolesti na razvoj i napredovanje neuropatije pokazalo je da se neuropatija razvila u 9.6% pacijenata koji su u </a:t>
            </a:r>
            <a:r>
              <a:rPr lang="hr-HR" sz="2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randomiziranom</a:t>
            </a:r>
            <a:r>
              <a:rPr lang="hr-H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pokusu dobili uobičajenu njegu i u 2.8% onih koji su intenzivno liječeni. Broj pacijenata koje trebamo liječiti intenzivno da bismo prevenirali jedan dodatni slučaj neuropatije može se odrediti tako da se izračuna smanjenje apsolutnoga rizika: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hr-HR" sz="2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r-H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ARR = CER – EER= 9,6% – 2,8% = 6,8% = 0,068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r-H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NNT = 1/ARR = 1/0,068= 14.7 ≈ 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8FAC"/>
                </a:solidFill>
                <a:effectLst/>
                <a:latin typeface="Calibri" pitchFamily="34" charset="0"/>
              </a:rPr>
              <a:t>Praktični zadatci – izračun NNT</a:t>
            </a:r>
            <a:endParaRPr lang="hr-HR" dirty="0">
              <a:solidFill>
                <a:srgbClr val="008FAC"/>
              </a:solidFill>
              <a:effectLst/>
              <a:latin typeface="Calibri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2087067"/>
            <a:ext cx="850109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r-H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Izračunajte sami: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hr-HR" sz="2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r-H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U </a:t>
            </a:r>
            <a:r>
              <a:rPr lang="hr-HR" sz="2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randomiziranom</a:t>
            </a:r>
            <a:r>
              <a:rPr lang="hr-H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kliničkom pokusu koji je istraživao dugoročne ishode u bolesnika s moždanim ishodom koji su liječeni u jedinicama za liječenje moždanoga udara u usporedbi s onima liječenim u općim odjelima, stopa smrtnosti 5 godina nakon udara bila je 59.1% u pacijenata u posebnim jedinicama i 70.9% onih s općih odjela. Koliko se bolesnika treba liječiti u posebnim jedinicama da bismo spriječili još jednu dodatnu smrt?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04664"/>
            <a:ext cx="6911975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u="sng" dirty="0" smtClean="0">
                <a:solidFill>
                  <a:srgbClr val="008FAC"/>
                </a:solidFill>
                <a:effectLst/>
                <a:latin typeface="Calibri" pitchFamily="34" charset="0"/>
              </a:rPr>
              <a:t>PRISJETIMO SE</a:t>
            </a:r>
            <a:r>
              <a:rPr lang="hr-HR" sz="3200" dirty="0" smtClean="0">
                <a:solidFill>
                  <a:srgbClr val="008FAC"/>
                </a:solidFill>
                <a:effectLst/>
                <a:latin typeface="Calibri" pitchFamily="34" charset="0"/>
              </a:rPr>
              <a:t>: PODJELA ISTRAŽIVANJA PREMA VREMENSKOJ ODREDNICI</a:t>
            </a: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>
            <a:off x="3632200" y="2001838"/>
            <a:ext cx="0" cy="3733800"/>
          </a:xfrm>
          <a:prstGeom prst="line">
            <a:avLst/>
          </a:prstGeom>
          <a:noFill/>
          <a:ln w="50800" cmpd="dbl">
            <a:solidFill>
              <a:srgbClr val="FDE58D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6680200" y="2001838"/>
            <a:ext cx="0" cy="3733800"/>
          </a:xfrm>
          <a:prstGeom prst="line">
            <a:avLst/>
          </a:prstGeom>
          <a:noFill/>
          <a:ln w="50800" cmpd="dbl">
            <a:solidFill>
              <a:srgbClr val="FDE58D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1701800" y="5722938"/>
            <a:ext cx="6705600" cy="0"/>
          </a:xfrm>
          <a:prstGeom prst="line">
            <a:avLst/>
          </a:prstGeom>
          <a:noFill/>
          <a:ln w="28575">
            <a:solidFill>
              <a:srgbClr val="FDE58D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auto">
          <a:xfrm>
            <a:off x="2422525" y="3276600"/>
            <a:ext cx="2438400" cy="914400"/>
          </a:xfrm>
          <a:prstGeom prst="leftArrow">
            <a:avLst>
              <a:gd name="adj1" fmla="val 50000"/>
              <a:gd name="adj2" fmla="val 6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10"/>
          <p:cNvSpPr>
            <a:spLocks noChangeArrowheads="1"/>
          </p:cNvSpPr>
          <p:nvPr/>
        </p:nvSpPr>
        <p:spPr bwMode="auto">
          <a:xfrm>
            <a:off x="2335213" y="4437063"/>
            <a:ext cx="2743200" cy="914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3908425" y="2344738"/>
            <a:ext cx="2471738" cy="4445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wrap="none" tIns="82800"/>
          <a:lstStyle/>
          <a:p>
            <a:pPr algn="ctr"/>
            <a:r>
              <a:rPr lang="hr-HR" sz="1600"/>
              <a:t>Presječno istraživanje</a:t>
            </a:r>
            <a:endParaRPr lang="en-GB" sz="1600"/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2422525" y="3544888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1600"/>
              <a:t>Istraživanje parova</a:t>
            </a:r>
            <a:endParaRPr lang="en-GB" sz="160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454650" y="4451350"/>
            <a:ext cx="2455863" cy="914400"/>
            <a:chOff x="3105" y="2821"/>
            <a:chExt cx="1547" cy="576"/>
          </a:xfrm>
        </p:grpSpPr>
        <p:sp>
          <p:nvSpPr>
            <p:cNvPr id="13344" name="AutoShape 8"/>
            <p:cNvSpPr>
              <a:spLocks noChangeArrowheads="1"/>
            </p:cNvSpPr>
            <p:nvPr/>
          </p:nvSpPr>
          <p:spPr bwMode="auto">
            <a:xfrm>
              <a:off x="3116" y="2821"/>
              <a:ext cx="1536" cy="576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rgbClr val="FF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Text Box 13"/>
            <p:cNvSpPr txBox="1">
              <a:spLocks noChangeArrowheads="1"/>
            </p:cNvSpPr>
            <p:nvPr/>
          </p:nvSpPr>
          <p:spPr bwMode="auto">
            <a:xfrm>
              <a:off x="3105" y="2997"/>
              <a:ext cx="15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r-HR" sz="1600"/>
                <a:t>Kohortno istraživanje</a:t>
              </a:r>
              <a:endParaRPr lang="en-GB" sz="1600"/>
            </a:p>
          </p:txBody>
        </p:sp>
      </p:grp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4581525" y="568960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r-HR" sz="1400" i="1">
                <a:solidFill>
                  <a:schemeClr val="bg1"/>
                </a:solidFill>
              </a:rPr>
              <a:t>sadašnjost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1919288" y="5707063"/>
            <a:ext cx="890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r-HR" sz="1400" i="1">
                <a:solidFill>
                  <a:schemeClr val="bg1"/>
                </a:solidFill>
              </a:rPr>
              <a:t>prošlost</a:t>
            </a:r>
            <a:endParaRPr lang="en-US" sz="1400" i="1">
              <a:solidFill>
                <a:schemeClr val="bg1"/>
              </a:solidFill>
            </a:endParaRP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7269163" y="5707063"/>
            <a:ext cx="1106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r-HR" sz="1400" i="1">
                <a:solidFill>
                  <a:schemeClr val="bg1"/>
                </a:solidFill>
              </a:rPr>
              <a:t>budućnost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326" name="Text Box 17"/>
          <p:cNvSpPr txBox="1">
            <a:spLocks noChangeArrowheads="1"/>
          </p:cNvSpPr>
          <p:nvPr/>
        </p:nvSpPr>
        <p:spPr bwMode="auto">
          <a:xfrm>
            <a:off x="2276475" y="4730750"/>
            <a:ext cx="28098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1300"/>
              <a:t>Povijesno kohortno istraživanje</a:t>
            </a:r>
            <a:endParaRPr lang="en-GB" sz="1300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443538" y="3289300"/>
            <a:ext cx="2455862" cy="914400"/>
            <a:chOff x="3105" y="2186"/>
            <a:chExt cx="1547" cy="576"/>
          </a:xfrm>
        </p:grpSpPr>
        <p:sp>
          <p:nvSpPr>
            <p:cNvPr id="13342" name="AutoShape 18"/>
            <p:cNvSpPr>
              <a:spLocks noChangeArrowheads="1"/>
            </p:cNvSpPr>
            <p:nvPr/>
          </p:nvSpPr>
          <p:spPr bwMode="auto">
            <a:xfrm>
              <a:off x="3116" y="2186"/>
              <a:ext cx="1536" cy="576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rgbClr val="FF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Text Box 19"/>
            <p:cNvSpPr txBox="1">
              <a:spLocks noChangeArrowheads="1"/>
            </p:cNvSpPr>
            <p:nvPr/>
          </p:nvSpPr>
          <p:spPr bwMode="auto">
            <a:xfrm>
              <a:off x="3105" y="2368"/>
              <a:ext cx="14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r-HR" sz="1600">
                  <a:solidFill>
                    <a:srgbClr val="CC0000"/>
                  </a:solidFill>
                </a:rPr>
                <a:t>Pokusno istraživanje</a:t>
              </a:r>
              <a:endParaRPr lang="en-GB" sz="1600">
                <a:solidFill>
                  <a:srgbClr val="CC0000"/>
                </a:solidFill>
              </a:endParaRPr>
            </a:p>
          </p:txBody>
        </p:sp>
      </p:grpSp>
      <p:sp>
        <p:nvSpPr>
          <p:cNvPr id="13328" name="Oval 20"/>
          <p:cNvSpPr>
            <a:spLocks noChangeArrowheads="1"/>
          </p:cNvSpPr>
          <p:nvPr/>
        </p:nvSpPr>
        <p:spPr bwMode="auto">
          <a:xfrm>
            <a:off x="4965700" y="2276475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Oval 23"/>
          <p:cNvSpPr>
            <a:spLocks noChangeArrowheads="1"/>
          </p:cNvSpPr>
          <p:nvPr/>
        </p:nvSpPr>
        <p:spPr bwMode="auto">
          <a:xfrm>
            <a:off x="4967288" y="2719388"/>
            <a:ext cx="144462" cy="144462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30" name="Oval 32"/>
          <p:cNvSpPr>
            <a:spLocks noChangeArrowheads="1"/>
          </p:cNvSpPr>
          <p:nvPr/>
        </p:nvSpPr>
        <p:spPr bwMode="auto">
          <a:xfrm>
            <a:off x="2200275" y="4806950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33"/>
          <p:cNvSpPr>
            <a:spLocks noChangeArrowheads="1"/>
          </p:cNvSpPr>
          <p:nvPr/>
        </p:nvSpPr>
        <p:spPr bwMode="auto">
          <a:xfrm>
            <a:off x="4806950" y="3648075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34"/>
          <p:cNvSpPr>
            <a:spLocks noChangeArrowheads="1"/>
          </p:cNvSpPr>
          <p:nvPr/>
        </p:nvSpPr>
        <p:spPr bwMode="auto">
          <a:xfrm>
            <a:off x="5376863" y="3671888"/>
            <a:ext cx="144462" cy="144462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35"/>
          <p:cNvSpPr>
            <a:spLocks noChangeArrowheads="1"/>
          </p:cNvSpPr>
          <p:nvPr/>
        </p:nvSpPr>
        <p:spPr bwMode="auto">
          <a:xfrm>
            <a:off x="5399088" y="4832350"/>
            <a:ext cx="144462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Oval 36"/>
          <p:cNvSpPr>
            <a:spLocks noChangeArrowheads="1"/>
          </p:cNvSpPr>
          <p:nvPr/>
        </p:nvSpPr>
        <p:spPr bwMode="auto">
          <a:xfrm>
            <a:off x="4991100" y="4829175"/>
            <a:ext cx="144463" cy="14446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15" name="Oval 37"/>
          <p:cNvSpPr>
            <a:spLocks noChangeArrowheads="1"/>
          </p:cNvSpPr>
          <p:nvPr/>
        </p:nvSpPr>
        <p:spPr bwMode="auto">
          <a:xfrm>
            <a:off x="7870825" y="4841875"/>
            <a:ext cx="144463" cy="14446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16" name="Oval 38"/>
          <p:cNvSpPr>
            <a:spLocks noChangeArrowheads="1"/>
          </p:cNvSpPr>
          <p:nvPr/>
        </p:nvSpPr>
        <p:spPr bwMode="auto">
          <a:xfrm>
            <a:off x="2411413" y="3660775"/>
            <a:ext cx="144462" cy="14446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17" name="Oval 39"/>
          <p:cNvSpPr>
            <a:spLocks noChangeArrowheads="1"/>
          </p:cNvSpPr>
          <p:nvPr/>
        </p:nvSpPr>
        <p:spPr bwMode="auto">
          <a:xfrm>
            <a:off x="7858125" y="3673475"/>
            <a:ext cx="144463" cy="14446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38" name="Oval 40"/>
          <p:cNvSpPr>
            <a:spLocks noChangeArrowheads="1"/>
          </p:cNvSpPr>
          <p:nvPr/>
        </p:nvSpPr>
        <p:spPr bwMode="auto">
          <a:xfrm>
            <a:off x="623888" y="2232025"/>
            <a:ext cx="144462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41"/>
          <p:cNvSpPr>
            <a:spLocks noChangeArrowheads="1"/>
          </p:cNvSpPr>
          <p:nvPr/>
        </p:nvSpPr>
        <p:spPr bwMode="auto">
          <a:xfrm>
            <a:off x="620713" y="2570163"/>
            <a:ext cx="144462" cy="144462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40" name="Text Box 42"/>
          <p:cNvSpPr txBox="1">
            <a:spLocks noChangeArrowheads="1"/>
          </p:cNvSpPr>
          <p:nvPr/>
        </p:nvSpPr>
        <p:spPr bwMode="auto">
          <a:xfrm>
            <a:off x="838200" y="2159000"/>
            <a:ext cx="2468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/>
              <a:t>trenutak oblikovanja skupina</a:t>
            </a:r>
            <a:endParaRPr lang="en-GB" sz="1200"/>
          </a:p>
        </p:txBody>
      </p:sp>
      <p:sp>
        <p:nvSpPr>
          <p:cNvPr id="13341" name="Text Box 43"/>
          <p:cNvSpPr txBox="1">
            <a:spLocks noChangeArrowheads="1"/>
          </p:cNvSpPr>
          <p:nvPr/>
        </p:nvSpPr>
        <p:spPr bwMode="auto">
          <a:xfrm>
            <a:off x="830263" y="2497138"/>
            <a:ext cx="2741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/>
              <a:t>trenutak prikupljanja podataka</a:t>
            </a:r>
            <a:endParaRPr lang="en-GB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556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2800" u="sng" dirty="0" smtClean="0">
                <a:solidFill>
                  <a:srgbClr val="008FAC"/>
                </a:solidFill>
                <a:effectLst/>
                <a:latin typeface="Calibri" pitchFamily="34" charset="0"/>
              </a:rPr>
              <a:t>PRISJETIMO SE</a:t>
            </a:r>
            <a:r>
              <a:rPr lang="pl-PL" sz="2800" dirty="0" smtClean="0">
                <a:solidFill>
                  <a:srgbClr val="008FAC"/>
                </a:solidFill>
                <a:effectLst/>
                <a:latin typeface="Calibri" pitchFamily="34" charset="0"/>
              </a:rPr>
              <a:t>: ZNAČAJKE POJEDINIH VRSTA ISTRAŽIVANJA</a:t>
            </a:r>
            <a:endParaRPr lang="hr-HR" sz="2800" dirty="0" smtClean="0">
              <a:solidFill>
                <a:srgbClr val="008FAC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39026" name="Group 2162"/>
          <p:cNvGraphicFramePr>
            <a:graphicFrameLocks noGrp="1"/>
          </p:cNvGraphicFramePr>
          <p:nvPr>
            <p:ph idx="1"/>
          </p:nvPr>
        </p:nvGraphicFramePr>
        <p:xfrm>
          <a:off x="539750" y="1557338"/>
          <a:ext cx="8012113" cy="4073526"/>
        </p:xfrm>
        <a:graphic>
          <a:graphicData uri="http://schemas.openxmlformats.org/drawingml/2006/table">
            <a:tbl>
              <a:tblPr/>
              <a:tblGrid>
                <a:gridCol w="1555750"/>
                <a:gridCol w="1597025"/>
                <a:gridCol w="1651000"/>
                <a:gridCol w="1597025"/>
                <a:gridCol w="1611313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Presječno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 istraživanje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FA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Istraživanje parova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FA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Kohortno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 istraživanje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FA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Pokusno istraživanje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FA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Incidencija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Prevalencija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prevalencija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incidencija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incidencija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Ishod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više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više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više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Uzročnost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Uzorak (N)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mali-veliki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veliki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mali-veliki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Trajanje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**</a:t>
                      </a: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***</a:t>
                      </a: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***</a:t>
                      </a: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Cijena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**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***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****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416800" cy="850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dirty="0" smtClean="0">
                <a:solidFill>
                  <a:srgbClr val="008FAC"/>
                </a:solidFill>
                <a:effectLst/>
                <a:latin typeface="Calibri" pitchFamily="34" charset="0"/>
              </a:rPr>
              <a:t>Kako prikazujemo rezultate kliničkih istraživanja?</a:t>
            </a:r>
            <a:endParaRPr lang="hr-HR" sz="2800" dirty="0" smtClean="0">
              <a:solidFill>
                <a:srgbClr val="008FAC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39026" name="Group 2162"/>
          <p:cNvGraphicFramePr>
            <a:graphicFrameLocks noGrp="1"/>
          </p:cNvGraphicFramePr>
          <p:nvPr>
            <p:ph idx="1"/>
          </p:nvPr>
        </p:nvGraphicFramePr>
        <p:xfrm>
          <a:off x="539750" y="1557338"/>
          <a:ext cx="8012113" cy="3210954"/>
        </p:xfrm>
        <a:graphic>
          <a:graphicData uri="http://schemas.openxmlformats.org/drawingml/2006/table">
            <a:tbl>
              <a:tblPr/>
              <a:tblGrid>
                <a:gridCol w="1555750"/>
                <a:gridCol w="1597025"/>
                <a:gridCol w="1651000"/>
                <a:gridCol w="1597025"/>
                <a:gridCol w="1611313"/>
              </a:tblGrid>
              <a:tr h="1006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Presječno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 istraživanje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FA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Istraživanje slučajeva i kontrola (parova)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FA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Kohortno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 istraživanje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FA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FAC"/>
                          </a:solidFill>
                          <a:effectLst/>
                          <a:latin typeface="Calibri" pitchFamily="34" charset="0"/>
                        </a:rPr>
                        <a:t>Pokusno istraživanje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FA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Prikaz ishoda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Prevalencija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Omjer izgleda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Incidencija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Apsolutni i relativni rizik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Incidencija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Apsolutni i relativni rizik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Ishod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više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više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više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605901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Vrsta istraživanja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Statistički pokazatelj</a:t>
                      </a:r>
                      <a:endParaRPr lang="hr-H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Istraživanja o učinku liječenja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smanjenje relativnog rizika (RRR)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smanjenje apsolutnog rizika (ARR)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broj bolesnika koje je potrebno liječiti kako bi se spriječio jedan nepovoljan ishod(NNT)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stopa događaja u kontrolnoj skupini (CER)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stopa događaja u ispitivanoj skupini (EER)</a:t>
                      </a:r>
                      <a:endParaRPr lang="hr-H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Dijagnostička istraživanja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osjetljivost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specifičnost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omjer vjerojatnosti za pozitivan ili negativan ishod testa (±LR)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točnost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pozitivna prediktivna vrijednost (PPV)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negativna prediktivna vrijednost (NPV)</a:t>
                      </a:r>
                      <a:endParaRPr lang="hr-H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Istraživanja etiologije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kohortna istraživanja – relativni rizik (RR)</a:t>
                      </a:r>
                    </a:p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istraživanja parova – omjer izgleda (OR)</a:t>
                      </a:r>
                      <a:endParaRPr lang="hr-H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Prognostička istraživanja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Raspon pouzdanosti (95% CI)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Primjereni statistički pokazatelji za prikazivanje rezultata različitih vrsta istraživanja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447800" y="228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hr-HR" sz="2900">
              <a:solidFill>
                <a:schemeClr val="hlink"/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41438"/>
            <a:ext cx="34290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18125" y="1795463"/>
            <a:ext cx="32162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>
                <a:solidFill>
                  <a:schemeClr val="tx2"/>
                </a:solidFill>
              </a:rPr>
              <a:t>ER = event rate (stopa događanja)</a:t>
            </a:r>
          </a:p>
          <a:p>
            <a:endParaRPr lang="hr-HR" sz="2000">
              <a:solidFill>
                <a:schemeClr val="tx2"/>
              </a:solidFill>
            </a:endParaRPr>
          </a:p>
          <a:p>
            <a:r>
              <a:rPr lang="hr-HR" sz="2000">
                <a:solidFill>
                  <a:schemeClr val="tx2"/>
                </a:solidFill>
              </a:rPr>
              <a:t>RR = relative risk or risk ratio= EER/CER 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779838" y="4292600"/>
            <a:ext cx="2160587" cy="576263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3708400" y="5013325"/>
            <a:ext cx="2232025" cy="360363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019800" y="3933825"/>
            <a:ext cx="28733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solidFill>
                  <a:schemeClr val="tx2"/>
                </a:solidFill>
              </a:rPr>
              <a:t>Smanjenje relativnog rizika   </a:t>
            </a:r>
          </a:p>
          <a:p>
            <a:endParaRPr lang="hr-HR">
              <a:solidFill>
                <a:schemeClr val="tx2"/>
              </a:solidFill>
            </a:endParaRPr>
          </a:p>
          <a:p>
            <a:r>
              <a:rPr lang="hr-HR">
                <a:solidFill>
                  <a:schemeClr val="tx2"/>
                </a:solidFill>
              </a:rPr>
              <a:t>Smanjenje apsolutnog rizika  </a:t>
            </a:r>
            <a:endParaRPr lang="hr-HR" i="1">
              <a:solidFill>
                <a:schemeClr val="tx2"/>
              </a:solidFill>
            </a:endParaRPr>
          </a:p>
          <a:p>
            <a:endParaRPr lang="hr-HR">
              <a:solidFill>
                <a:schemeClr val="tx2"/>
              </a:solidFill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486400" y="5229225"/>
            <a:ext cx="3505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>
              <a:solidFill>
                <a:schemeClr val="tx2"/>
              </a:solidFill>
            </a:endParaRPr>
          </a:p>
          <a:p>
            <a:r>
              <a:rPr lang="hr-HR">
                <a:solidFill>
                  <a:schemeClr val="tx2"/>
                </a:solidFill>
              </a:rPr>
              <a:t>Broj ispitanika koje je potrebno liječiti</a:t>
            </a:r>
            <a:r>
              <a:rPr lang="hr-HR"/>
              <a:t> </a:t>
            </a:r>
            <a:endParaRPr lang="hr-HR">
              <a:solidFill>
                <a:schemeClr val="tx2"/>
              </a:solidFill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00188" y="332656"/>
            <a:ext cx="46559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hr-HR" sz="2800" dirty="0">
                <a:solidFill>
                  <a:srgbClr val="FFFF00"/>
                </a:solidFill>
              </a:rPr>
              <a:t> </a:t>
            </a:r>
            <a:r>
              <a:rPr lang="hr-HR" sz="2800" b="1" i="1" dirty="0">
                <a:solidFill>
                  <a:schemeClr val="tx2"/>
                </a:solidFill>
              </a:rPr>
              <a:t>značaj rezultata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3132138" y="5876925"/>
            <a:ext cx="2376487" cy="73025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162925" cy="91440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008FAC"/>
                </a:solidFill>
                <a:effectLst/>
              </a:rPr>
              <a:t>Kako čitamo dokaze (1)?</a:t>
            </a:r>
            <a:endParaRPr lang="en-US" dirty="0" smtClean="0">
              <a:solidFill>
                <a:srgbClr val="008FAC"/>
              </a:solidFill>
              <a:effectLst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284288"/>
            <a:ext cx="8034338" cy="1285875"/>
          </a:xfrm>
        </p:spPr>
        <p:txBody>
          <a:bodyPr>
            <a:normAutofit lnSpcReduction="10000"/>
          </a:bodyPr>
          <a:lstStyle/>
          <a:p>
            <a:pPr marL="0" lvl="1" indent="0" eaLnBrk="1" hangingPunct="1">
              <a:buClr>
                <a:srgbClr val="7488C2"/>
              </a:buClr>
              <a:buFont typeface="Wingdings" pitchFamily="2" charset="2"/>
              <a:buNone/>
            </a:pPr>
            <a:r>
              <a:rPr lang="hr-HR" sz="2000" dirty="0" smtClean="0">
                <a:solidFill>
                  <a:srgbClr val="008FAC"/>
                </a:solidFill>
                <a:latin typeface="Calibri" pitchFamily="34" charset="0"/>
              </a:rPr>
              <a:t>Primjer </a:t>
            </a:r>
            <a:r>
              <a:rPr lang="hr-HR" sz="2000" dirty="0" smtClean="0">
                <a:latin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</a:rPr>
              <a:t>MJA 2004;180:128-130</a:t>
            </a:r>
            <a:r>
              <a:rPr lang="hr-HR" sz="2000" dirty="0" smtClean="0">
                <a:latin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</a:rPr>
              <a:t>: </a:t>
            </a:r>
            <a:r>
              <a:rPr lang="hr-HR" sz="2000" dirty="0" smtClean="0">
                <a:latin typeface="Calibri" pitchFamily="34" charset="0"/>
              </a:rPr>
              <a:t>Četiri vrste liječenja provjerene su u usporedbi s </a:t>
            </a:r>
            <a:r>
              <a:rPr lang="hr-HR" sz="2000" dirty="0" err="1" smtClean="0">
                <a:latin typeface="Calibri" pitchFamily="34" charset="0"/>
              </a:rPr>
              <a:t>placebom</a:t>
            </a:r>
            <a:r>
              <a:rPr lang="hr-HR" sz="2000" dirty="0" smtClean="0">
                <a:latin typeface="Calibri" pitchFamily="34" charset="0"/>
              </a:rPr>
              <a:t> u kliničkim ispitivanjima. U nijednom ispitivanju nije bilo većih neželjenih učinaka. Rezultati ta 4 ispitivanja prikazani su na sljedeće načine: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7188" y="2916238"/>
            <a:ext cx="8496300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9625" indent="-8096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200" u="sng" kern="0" dirty="0">
                <a:latin typeface="Calibri" pitchFamily="34" charset="0"/>
              </a:rPr>
              <a:t>A</a:t>
            </a:r>
            <a:r>
              <a:rPr lang="hr-HR" sz="2200" kern="0" dirty="0">
                <a:latin typeface="Calibri" pitchFamily="34" charset="0"/>
              </a:rPr>
              <a:t>: 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kern="0" dirty="0">
                <a:latin typeface="Calibri" pitchFamily="34" charset="0"/>
              </a:rPr>
              <a:t>	</a:t>
            </a:r>
            <a:r>
              <a:rPr lang="en-US" sz="2200" kern="0" dirty="0">
                <a:latin typeface="Calibri" pitchFamily="34" charset="0"/>
              </a:rPr>
              <a:t>91</a:t>
            </a:r>
            <a:r>
              <a:rPr lang="hr-HR" sz="2200" kern="0" dirty="0">
                <a:latin typeface="Calibri" pitchFamily="34" charset="0"/>
              </a:rPr>
              <a:t>,9</a:t>
            </a:r>
            <a:r>
              <a:rPr lang="en-US" sz="2200" kern="0" dirty="0">
                <a:latin typeface="Calibri" pitchFamily="34" charset="0"/>
              </a:rPr>
              <a:t>%</a:t>
            </a:r>
            <a:r>
              <a:rPr lang="hr-HR" sz="2200" kern="0" dirty="0">
                <a:latin typeface="Calibri" pitchFamily="34" charset="0"/>
              </a:rPr>
              <a:t> bolesnika u </a:t>
            </a:r>
            <a:r>
              <a:rPr lang="hr-HR" sz="2200" kern="0" dirty="0" smtClean="0">
                <a:latin typeface="Calibri" pitchFamily="34" charset="0"/>
              </a:rPr>
              <a:t>skupini </a:t>
            </a:r>
            <a:r>
              <a:rPr lang="hr-HR" sz="2200" kern="0" dirty="0">
                <a:latin typeface="Calibri" pitchFamily="34" charset="0"/>
              </a:rPr>
              <a:t>koja je dobivala lijek je preživjelo, u usporedbi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kern="0" dirty="0">
                <a:latin typeface="Calibri" pitchFamily="34" charset="0"/>
              </a:rPr>
              <a:t>s 88,5% u skupini koja je dobivala placebo. </a:t>
            </a:r>
          </a:p>
          <a:p>
            <a:pPr marL="809625" indent="-8096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200" u="sng" kern="0" dirty="0">
                <a:latin typeface="Calibri" pitchFamily="34" charset="0"/>
              </a:rPr>
              <a:t>B</a:t>
            </a:r>
            <a:r>
              <a:rPr lang="hr-HR" sz="2200" kern="0" dirty="0">
                <a:latin typeface="Calibri" pitchFamily="34" charset="0"/>
              </a:rPr>
              <a:t>: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kern="0" dirty="0">
                <a:latin typeface="Calibri" pitchFamily="34" charset="0"/>
              </a:rPr>
              <a:t>	U bolesnika koji su dobivali lijek došlo je do 30% smanjenja rizika od smrti.</a:t>
            </a:r>
            <a:r>
              <a:rPr lang="en-US" sz="2200" kern="0" dirty="0">
                <a:latin typeface="Calibri" pitchFamily="34" charset="0"/>
              </a:rPr>
              <a:t> </a:t>
            </a:r>
            <a:endParaRPr lang="hr-HR" sz="2200" u="sng" kern="0" dirty="0">
              <a:latin typeface="Calibri" pitchFamily="34" charset="0"/>
            </a:endParaRPr>
          </a:p>
          <a:p>
            <a:pPr marL="809625" indent="-8096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200" u="sng" kern="0" dirty="0">
                <a:latin typeface="Calibri" pitchFamily="34" charset="0"/>
              </a:rPr>
              <a:t>C</a:t>
            </a:r>
            <a:r>
              <a:rPr lang="hr-HR" sz="2200" u="sng" kern="0" dirty="0">
                <a:latin typeface="Calibri" pitchFamily="34" charset="0"/>
              </a:rPr>
              <a:t>: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kern="0" dirty="0">
                <a:latin typeface="Calibri" pitchFamily="34" charset="0"/>
              </a:rPr>
              <a:t>	Smrtnost je smanjena za 3,4% u skupini koja je dobivala lijek.</a:t>
            </a:r>
          </a:p>
          <a:p>
            <a:pPr marL="809625" indent="-8096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200" u="sng" kern="0" dirty="0">
                <a:latin typeface="Calibri" pitchFamily="34" charset="0"/>
              </a:rPr>
              <a:t>D</a:t>
            </a:r>
            <a:r>
              <a:rPr lang="hr-HR" sz="2200" kern="0" dirty="0">
                <a:latin typeface="Calibri" pitchFamily="34" charset="0"/>
              </a:rPr>
              <a:t>: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kern="0" dirty="0">
                <a:latin typeface="Calibri" pitchFamily="34" charset="0"/>
              </a:rPr>
              <a:t>	Jedna se smrt izbjegla na svakih 30 bolesnika koji su liječeni lijekom. </a:t>
            </a:r>
          </a:p>
          <a:p>
            <a:pPr marL="809625" indent="-8096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hr-HR" sz="220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r-HR" sz="2200" i="1" kern="0" dirty="0">
                <a:latin typeface="Calibri" pitchFamily="34" charset="0"/>
              </a:rPr>
              <a:t>Temeljem ovih izvješća, a pod pretpostavkom da novi lijekovi nisu preskupi, lijek iz kojeg ispitivanja </a:t>
            </a:r>
            <a:r>
              <a:rPr lang="hr-HR" sz="2200" i="1" kern="0" dirty="0" smtClean="0">
                <a:latin typeface="Calibri" pitchFamily="34" charset="0"/>
              </a:rPr>
              <a:t>biste </a:t>
            </a:r>
            <a:r>
              <a:rPr lang="hr-HR" sz="2200" i="1" kern="0" dirty="0">
                <a:latin typeface="Calibri" pitchFamily="34" charset="0"/>
              </a:rPr>
              <a:t>odabrali za svoju kliničku </a:t>
            </a:r>
            <a:r>
              <a:rPr lang="hr-HR" sz="2200" i="1" kern="0" dirty="0" smtClean="0">
                <a:latin typeface="Calibri" pitchFamily="34" charset="0"/>
              </a:rPr>
              <a:t>praksu?</a:t>
            </a:r>
            <a:endParaRPr lang="en-US" sz="2200" i="1" kern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162925" cy="91440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rgbClr val="008FAC"/>
                </a:solidFill>
              </a:rPr>
              <a:t>Kako čitamo dokaze (2)?</a:t>
            </a:r>
            <a:endParaRPr lang="en-US" dirty="0" smtClean="0">
              <a:solidFill>
                <a:srgbClr val="008FAC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52513"/>
            <a:ext cx="8034337" cy="500062"/>
          </a:xfrm>
        </p:spPr>
        <p:txBody>
          <a:bodyPr>
            <a:normAutofit fontScale="85000" lnSpcReduction="20000"/>
          </a:bodyPr>
          <a:lstStyle/>
          <a:p>
            <a:pPr marL="0" lvl="1" indent="0" eaLnBrk="1" hangingPunct="1">
              <a:buClr>
                <a:srgbClr val="7488C2"/>
              </a:buClr>
              <a:buFont typeface="Wingdings" pitchFamily="2" charset="2"/>
              <a:buNone/>
            </a:pPr>
            <a:r>
              <a:rPr lang="hr-HR" sz="3600" dirty="0" smtClean="0">
                <a:solidFill>
                  <a:srgbClr val="008FAC"/>
                </a:solidFill>
                <a:latin typeface="Calibri" pitchFamily="34" charset="0"/>
              </a:rPr>
              <a:t>Mišljenje liječnika: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88" y="2000250"/>
            <a:ext cx="8583612" cy="456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hr-HR" sz="2400" kern="0" dirty="0">
                <a:solidFill>
                  <a:srgbClr val="008FAC"/>
                </a:solidFill>
                <a:latin typeface="Calibri" pitchFamily="34" charset="0"/>
              </a:rPr>
              <a:t>Više od 50% kliničara smatralo je da je najbolje u praksu uvesti lijekove iz ispitivanja B i D</a:t>
            </a:r>
            <a:endParaRPr lang="hr-HR" sz="2200" u="sng" kern="0" dirty="0">
              <a:solidFill>
                <a:srgbClr val="008FAC"/>
              </a:solidFill>
              <a:latin typeface="Calibri" pitchFamily="34" charset="0"/>
            </a:endParaRPr>
          </a:p>
          <a:p>
            <a:pPr marL="811213" indent="-811213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200" u="sng" kern="0" dirty="0">
                <a:latin typeface="Calibri" pitchFamily="34" charset="0"/>
              </a:rPr>
              <a:t>B</a:t>
            </a:r>
            <a:r>
              <a:rPr lang="hr-HR" sz="2200" kern="0" dirty="0">
                <a:latin typeface="Calibri" pitchFamily="34" charset="0"/>
              </a:rPr>
              <a:t>: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kern="0" dirty="0">
                <a:latin typeface="Calibri" pitchFamily="34" charset="0"/>
              </a:rPr>
              <a:t>U bolesnika koji su dobivali lijek došlo je do 30% smanjenja rizika od smrti.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i="1" kern="0" dirty="0">
                <a:latin typeface="Calibri" pitchFamily="34" charset="0"/>
              </a:rPr>
              <a:t>(najpopularniji format za predstavljanje rezultata)</a:t>
            </a:r>
            <a:r>
              <a:rPr lang="en-US" sz="2200" i="1" kern="0" dirty="0">
                <a:latin typeface="Calibri" pitchFamily="34" charset="0"/>
              </a:rPr>
              <a:t> </a:t>
            </a:r>
            <a:endParaRPr lang="hr-HR" sz="2200" u="sng" kern="0" dirty="0">
              <a:latin typeface="Calibri" pitchFamily="34" charset="0"/>
            </a:endParaRPr>
          </a:p>
          <a:p>
            <a:pPr marL="811213" indent="-811213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200" u="sng" kern="0" dirty="0">
                <a:latin typeface="Calibri" pitchFamily="34" charset="0"/>
              </a:rPr>
              <a:t>D</a:t>
            </a:r>
            <a:r>
              <a:rPr lang="hr-HR" sz="2200" u="sng" kern="0" dirty="0">
                <a:latin typeface="Calibri" pitchFamily="34" charset="0"/>
              </a:rPr>
              <a:t>: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kern="0" dirty="0">
                <a:latin typeface="Calibri" pitchFamily="34" charset="0"/>
              </a:rPr>
              <a:t>U bolesnika koji su dobivali lijek došlo je do 30% smanjenja rizika od smrti.</a:t>
            </a:r>
            <a:r>
              <a:rPr lang="en-US" sz="2200" kern="0" dirty="0">
                <a:latin typeface="Calibri" pitchFamily="34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hr-HR" sz="2400" kern="0" dirty="0">
              <a:solidFill>
                <a:srgbClr val="008FAC"/>
              </a:solidFill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hr-HR" sz="2400" kern="0" dirty="0">
                <a:solidFill>
                  <a:srgbClr val="008FAC"/>
                </a:solidFill>
                <a:latin typeface="Calibri" pitchFamily="34" charset="0"/>
              </a:rPr>
              <a:t> Manje od 20% ih je smatralo da su najkorisniji lijekovi iz ispitivanja A i C</a:t>
            </a:r>
            <a:endParaRPr lang="hr-HR" sz="2400" u="sng" kern="0" dirty="0">
              <a:latin typeface="Calibri" pitchFamily="34" charset="0"/>
            </a:endParaRPr>
          </a:p>
          <a:p>
            <a:pPr marL="811213" indent="-811213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200" u="sng" kern="0" dirty="0">
                <a:latin typeface="Calibri" pitchFamily="34" charset="0"/>
              </a:rPr>
              <a:t>A</a:t>
            </a:r>
            <a:r>
              <a:rPr lang="hr-HR" sz="2200" u="sng" kern="0" dirty="0">
                <a:latin typeface="Calibri" pitchFamily="34" charset="0"/>
              </a:rPr>
              <a:t>:</a:t>
            </a:r>
            <a:r>
              <a:rPr lang="en-US" sz="2200" kern="0" dirty="0">
                <a:latin typeface="Calibri" pitchFamily="34" charset="0"/>
              </a:rPr>
              <a:t> 91</a:t>
            </a:r>
            <a:r>
              <a:rPr lang="hr-HR" sz="2200" kern="0" dirty="0">
                <a:latin typeface="Calibri" pitchFamily="34" charset="0"/>
              </a:rPr>
              <a:t>,9</a:t>
            </a:r>
            <a:r>
              <a:rPr lang="en-US" sz="2200" kern="0" dirty="0">
                <a:latin typeface="Calibri" pitchFamily="34" charset="0"/>
              </a:rPr>
              <a:t>%</a:t>
            </a:r>
            <a:r>
              <a:rPr lang="hr-HR" sz="2200" kern="0" dirty="0">
                <a:latin typeface="Calibri" pitchFamily="34" charset="0"/>
              </a:rPr>
              <a:t> bolesnika u skupinu koja je dobivala lijek je preživjelu, u usporedbi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kern="0" dirty="0">
                <a:latin typeface="Calibri" pitchFamily="34" charset="0"/>
              </a:rPr>
              <a:t>s 88,5% u skupini koja je dobivala placebo. </a:t>
            </a:r>
          </a:p>
          <a:p>
            <a:pPr marL="811213" indent="-811213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200" u="sng" kern="0" dirty="0">
                <a:latin typeface="Calibri" pitchFamily="34" charset="0"/>
              </a:rPr>
              <a:t>C</a:t>
            </a:r>
            <a:r>
              <a:rPr lang="hr-HR" sz="2200" u="sng" kern="0" dirty="0">
                <a:latin typeface="Calibri" pitchFamily="34" charset="0"/>
              </a:rPr>
              <a:t>:</a:t>
            </a:r>
            <a:r>
              <a:rPr lang="en-US" sz="2200" kern="0" dirty="0">
                <a:latin typeface="Calibri" pitchFamily="34" charset="0"/>
              </a:rPr>
              <a:t> </a:t>
            </a:r>
            <a:r>
              <a:rPr lang="hr-HR" sz="2200" kern="0" dirty="0">
                <a:latin typeface="Calibri" pitchFamily="34" charset="0"/>
              </a:rPr>
              <a:t>Smrtnost je smanjena za 3,4% u skupini koja je dobivala lijek.</a:t>
            </a:r>
            <a:endParaRPr lang="en-US" sz="2200" kern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2066</TotalTime>
  <Words>1475</Words>
  <Application>Microsoft Office PowerPoint</Application>
  <PresentationFormat>On-screen Show (4:3)</PresentationFormat>
  <Paragraphs>263</Paragraphs>
  <Slides>26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Concourse</vt:lpstr>
      <vt:lpstr>Jednadžba</vt:lpstr>
      <vt:lpstr>Što je to mjera ishoda?</vt:lpstr>
      <vt:lpstr>Prisjetimo se: RAZINE DOKAZA</vt:lpstr>
      <vt:lpstr>PRISJETIMO SE: PODJELA ISTRAŽIVANJA PREMA VREMENSKOJ ODREDNICI</vt:lpstr>
      <vt:lpstr>PRISJETIMO SE: ZNAČAJKE POJEDINIH VRSTA ISTRAŽIVANJA</vt:lpstr>
      <vt:lpstr>Kako prikazujemo rezultate kliničkih istraživanja?</vt:lpstr>
      <vt:lpstr> Primjereni statistički pokazatelji za prikazivanje rezultata različitih vrsta istraživanja </vt:lpstr>
      <vt:lpstr>Slide 7</vt:lpstr>
      <vt:lpstr>Kako čitamo dokaze (1)?</vt:lpstr>
      <vt:lpstr>Kako čitamo dokaze (2)?</vt:lpstr>
      <vt:lpstr>Kako čitamo dokaze (3)? To je jedno, isto ispitivanje!</vt:lpstr>
      <vt:lpstr>Slide 11</vt:lpstr>
      <vt:lpstr>EBM primjer - terapija</vt:lpstr>
      <vt:lpstr>EBM primjer - terapija</vt:lpstr>
      <vt:lpstr>EBM primjer - terapija</vt:lpstr>
      <vt:lpstr>Mjere ishoda</vt:lpstr>
      <vt:lpstr>Terapija</vt:lpstr>
      <vt:lpstr>Rezultat istraživanja: Mjere učinka liječenja</vt:lpstr>
      <vt:lpstr>Liječenje – tablica izračuna</vt:lpstr>
      <vt:lpstr>Empirijske mjere ishoda - liječenje</vt:lpstr>
      <vt:lpstr>Empirijske mjere ishoda - liječenje</vt:lpstr>
      <vt:lpstr>Broj ispitanika koje je potrebno liječiti da bi se jednoga izliječilo</vt:lpstr>
      <vt:lpstr>Empirijske mjere ishoda - liječenje</vt:lpstr>
      <vt:lpstr>Empirijske mjere ishoda - liječenje</vt:lpstr>
      <vt:lpstr>Praktični zadatci – izračun NNT</vt:lpstr>
      <vt:lpstr>Praktični zadatci – izračun NNT</vt:lpstr>
      <vt:lpstr>Praktični zadatci – izračun NNT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utemeljena na dokazima</dc:title>
  <dc:creator>Jeroncic-A512</dc:creator>
  <cp:lastModifiedBy>Marusic</cp:lastModifiedBy>
  <cp:revision>220</cp:revision>
  <dcterms:created xsi:type="dcterms:W3CDTF">2010-09-28T09:49:30Z</dcterms:created>
  <dcterms:modified xsi:type="dcterms:W3CDTF">2015-10-29T21:15:58Z</dcterms:modified>
</cp:coreProperties>
</file>